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53"/>
  </p:notesMasterIdLst>
  <p:sldIdLst>
    <p:sldId id="257" r:id="rId3"/>
    <p:sldId id="2762" r:id="rId4"/>
    <p:sldId id="2865" r:id="rId5"/>
    <p:sldId id="261" r:id="rId6"/>
    <p:sldId id="11091054" r:id="rId7"/>
    <p:sldId id="11091056" r:id="rId8"/>
    <p:sldId id="2868" r:id="rId9"/>
    <p:sldId id="2752" r:id="rId10"/>
    <p:sldId id="2751" r:id="rId11"/>
    <p:sldId id="2867" r:id="rId12"/>
    <p:sldId id="2719" r:id="rId13"/>
    <p:sldId id="2750" r:id="rId14"/>
    <p:sldId id="2747" r:id="rId15"/>
    <p:sldId id="2765" r:id="rId16"/>
    <p:sldId id="2766" r:id="rId17"/>
    <p:sldId id="2767" r:id="rId18"/>
    <p:sldId id="2876" r:id="rId19"/>
    <p:sldId id="2877" r:id="rId20"/>
    <p:sldId id="2731" r:id="rId21"/>
    <p:sldId id="2926" r:id="rId22"/>
    <p:sldId id="2927" r:id="rId23"/>
    <p:sldId id="2758" r:id="rId24"/>
    <p:sldId id="2869" r:id="rId25"/>
    <p:sldId id="2769" r:id="rId26"/>
    <p:sldId id="2771" r:id="rId27"/>
    <p:sldId id="2669" r:id="rId28"/>
    <p:sldId id="2871" r:id="rId29"/>
    <p:sldId id="2883" r:id="rId30"/>
    <p:sldId id="2875" r:id="rId31"/>
    <p:sldId id="2884" r:id="rId32"/>
    <p:sldId id="2882" r:id="rId33"/>
    <p:sldId id="11091081" r:id="rId34"/>
    <p:sldId id="2880" r:id="rId35"/>
    <p:sldId id="11091039" r:id="rId36"/>
    <p:sldId id="11091050" r:id="rId37"/>
    <p:sldId id="11091063" r:id="rId38"/>
    <p:sldId id="320" r:id="rId39"/>
    <p:sldId id="321" r:id="rId40"/>
    <p:sldId id="11091076" r:id="rId41"/>
    <p:sldId id="11091077" r:id="rId42"/>
    <p:sldId id="11091078" r:id="rId43"/>
    <p:sldId id="11091071" r:id="rId44"/>
    <p:sldId id="11091068" r:id="rId45"/>
    <p:sldId id="11091072" r:id="rId46"/>
    <p:sldId id="11091073" r:id="rId47"/>
    <p:sldId id="11091069" r:id="rId48"/>
    <p:sldId id="325" r:id="rId49"/>
    <p:sldId id="11091079" r:id="rId50"/>
    <p:sldId id="11091080" r:id="rId51"/>
    <p:sldId id="269" r:id="rId52"/>
  </p:sldIdLst>
  <p:sldSz cx="12192000"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77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f. Shuguang Cui (SSE)" initials="PSC(" lastIdx="7" clrIdx="0"/>
  <p:cmAuthor id="2" name="Stella Xie (JPOSM)" initials="SX(" lastIdx="1" clrIdx="1"/>
  <p:cmAuthor id="3" name="Ella Zheng (SME)" initials="EZ(" lastIdx="14" clrIdx="2"/>
  <p:cmAuthor id="4" name="User" initials="U" lastIdx="9" clrIdx="3"/>
  <p:cmAuthor id="5" name="liuyongliang (数据中心解决方案, Solution)" initials="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8" autoAdjust="0"/>
    <p:restoredTop sz="78788" autoAdjust="0"/>
  </p:normalViewPr>
  <p:slideViewPr>
    <p:cSldViewPr snapToGrid="0" showGuides="1">
      <p:cViewPr varScale="1">
        <p:scale>
          <a:sx n="132" d="100"/>
          <a:sy n="132" d="100"/>
        </p:scale>
        <p:origin x="1044" y="96"/>
      </p:cViewPr>
      <p:guideLst>
        <p:guide orient="horz" pos="2137"/>
        <p:guide pos="377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2026/6/13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p:cNvSpPr>
          <p:nvPr>
            <p:ph type="sldImg"/>
          </p:nvPr>
        </p:nvSpPr>
        <p:spPr>
          <a:ln>
            <a:solidFill>
              <a:srgbClr val="000000"/>
            </a:solidFill>
          </a:ln>
        </p:spPr>
      </p:sp>
      <p:sp>
        <p:nvSpPr>
          <p:cNvPr id="15362" name="文本占位符 2"/>
          <p:cNvSpPr>
            <a:spLocks noGrp="1"/>
          </p:cNvSpPr>
          <p:nvPr>
            <p:ph type="body"/>
          </p:nvPr>
        </p:nvSpPr>
        <p:spPr>
          <a:noFill/>
          <a:ln>
            <a:noFill/>
          </a:ln>
        </p:spPr>
        <p:txBody>
          <a:bodyPr lIns="91440" tIns="45720" rIns="91440" bIns="45720" anchor="t" anchorCtr="0"/>
          <a:lstStyle/>
          <a:p>
            <a:pPr lvl="0"/>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52720ADE-E84F-40C2-BC90-4663BCAF7230}"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b00b4d0c8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b00b4d0c8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1" dirty="0"/>
              <a:t>联合</a:t>
            </a:r>
            <a:r>
              <a:rPr lang="zh-CN" altLang="en-US" sz="1200" dirty="0"/>
              <a:t>南方医科大学附属坪山口腔医院申请到</a:t>
            </a:r>
            <a:r>
              <a:rPr lang="zh-CN" altLang="en-US" sz="1200" b="1" dirty="0"/>
              <a:t>深圳医科院</a:t>
            </a:r>
            <a:r>
              <a:rPr lang="zh-CN" altLang="en-US" sz="1200" dirty="0"/>
              <a:t>项目（</a:t>
            </a:r>
            <a:r>
              <a:rPr lang="en-US" altLang="zh-CN" sz="1200" dirty="0"/>
              <a:t>200</a:t>
            </a:r>
            <a:r>
              <a:rPr lang="zh-CN" altLang="en-US" sz="1200" dirty="0"/>
              <a:t>万），做儿童社区龋齿筛查</a:t>
            </a:r>
            <a:endParaRPr lang="en-US" altLang="zh-CN" sz="1200" dirty="0"/>
          </a:p>
          <a:p>
            <a:r>
              <a:rPr lang="zh-CN" altLang="en-US" sz="1200" dirty="0"/>
              <a:t>联合</a:t>
            </a:r>
            <a:r>
              <a:rPr lang="zh-CN" altLang="en-US" sz="1200" b="1" dirty="0"/>
              <a:t>坪山区教育局 </a:t>
            </a:r>
            <a:r>
              <a:rPr lang="zh-CN" altLang="en-US" sz="1200" dirty="0"/>
              <a:t>走进中小学进行筛查（坪山区教育局</a:t>
            </a:r>
            <a:r>
              <a:rPr lang="zh-CN" altLang="en-US" dirty="0"/>
              <a:t>已开始配合</a:t>
            </a:r>
            <a:r>
              <a:rPr lang="zh-CN" altLang="en-US" sz="1200" dirty="0"/>
              <a:t>意）</a:t>
            </a:r>
            <a:endParaRPr lang="en-US" altLang="zh-CN" sz="1200" dirty="0"/>
          </a:p>
          <a:p>
            <a:r>
              <a:rPr lang="zh-CN" altLang="en-US" sz="1200" dirty="0"/>
              <a:t>在港中深基础教育集团</a:t>
            </a:r>
            <a:r>
              <a:rPr lang="zh-CN" altLang="en-US" sz="1200" b="1" dirty="0"/>
              <a:t>试点筛查</a:t>
            </a:r>
            <a:endParaRPr lang="en-US" altLang="zh-CN" b="1" dirty="0"/>
          </a:p>
          <a:p>
            <a:r>
              <a:rPr lang="zh-CN" altLang="en-US" sz="1200" dirty="0"/>
              <a:t>多个机构支持参与</a:t>
            </a:r>
            <a:r>
              <a:rPr lang="zh-CN" altLang="en-US" sz="1200" b="1" dirty="0"/>
              <a:t>深圳中小学口腔普查启动仪式</a:t>
            </a:r>
            <a:endParaRPr lang="en-US" altLang="zh-CN" sz="1200" b="1" dirty="0"/>
          </a:p>
          <a:p>
            <a:endParaRPr lang="zh-CN" alt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36</a:t>
            </a:fld>
            <a:endParaRPr lang="zh-CN" altLang="en-US"/>
          </a:p>
        </p:txBody>
      </p:sp>
    </p:spTree>
    <p:extLst>
      <p:ext uri="{BB962C8B-B14F-4D97-AF65-F5344CB8AC3E}">
        <p14:creationId xmlns:p14="http://schemas.microsoft.com/office/powerpoint/2010/main" val="2889742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251331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a:t>- </a:t>
            </a:r>
            <a:r>
              <a:rPr lang="zh-CN" altLang="en-US" sz="1200" dirty="0"/>
              <a:t>后续扩展：有医院愿意合作的话可以提供内部脱敏数据来共建优势科室垂域</a:t>
            </a:r>
            <a:r>
              <a:rPr lang="en-US" altLang="zh-CN" sz="1200" dirty="0"/>
              <a:t>/</a:t>
            </a:r>
            <a:r>
              <a:rPr lang="zh-CN" altLang="en-US" sz="1200" dirty="0"/>
              <a:t>专科评测集合。</a:t>
            </a:r>
          </a:p>
          <a:p>
            <a:pPr marL="171450" indent="-171450">
              <a:buFontTx/>
              <a:buChar char="-"/>
            </a:pPr>
            <a:r>
              <a:rPr lang="zh-CN" altLang="en-US" sz="1200" dirty="0"/>
              <a:t>结果反馈形式： 平台操作 </a:t>
            </a:r>
            <a:r>
              <a:rPr lang="en-US" altLang="zh-CN" sz="1200" dirty="0"/>
              <a:t>/ </a:t>
            </a:r>
            <a:r>
              <a:rPr lang="en-US" altLang="zh-CN" sz="1200" dirty="0" err="1"/>
              <a:t>sdk</a:t>
            </a:r>
            <a:r>
              <a:rPr lang="zh-CN" altLang="en-US" sz="1200" dirty="0"/>
              <a:t>代码操作 两种发起评测方式，均自动产生评测结果报告，可附加技术专家及医学专家的报告复核认证（报告上签署专家电子签）</a:t>
            </a:r>
            <a:endParaRPr lang="en-US" altLang="zh-CN"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zh-CN" sz="1200" dirty="0"/>
              <a:t>- </a:t>
            </a:r>
            <a:r>
              <a:rPr lang="zh-CN" altLang="en-US" sz="1200" dirty="0"/>
              <a:t>集合范式：建立一个大的分科</a:t>
            </a:r>
            <a:r>
              <a:rPr lang="en-US" altLang="zh-CN" sz="1200" dirty="0"/>
              <a:t>/</a:t>
            </a:r>
            <a:r>
              <a:rPr lang="zh-CN" altLang="en-US" sz="1200" dirty="0"/>
              <a:t>难度分层</a:t>
            </a:r>
            <a:r>
              <a:rPr lang="en-US" altLang="zh-CN" sz="1200" dirty="0"/>
              <a:t>/</a:t>
            </a:r>
            <a:r>
              <a:rPr lang="zh-CN" altLang="en-US" sz="1200" dirty="0"/>
              <a:t>类型 框架，每道题在产生初期就有 学科、难度、类型、涉及知识点等结构化属性。</a:t>
            </a:r>
          </a:p>
          <a:p>
            <a:pPr marL="171450" indent="-171450">
              <a:buFontTx/>
              <a:buChar char="-"/>
            </a:pPr>
            <a:endParaRPr lang="zh-CN" altLang="en-US" sz="1200" dirty="0"/>
          </a:p>
          <a:p>
            <a:endParaRPr lang="zh-CN" altLang="en-US" dirty="0"/>
          </a:p>
        </p:txBody>
      </p:sp>
      <p:sp>
        <p:nvSpPr>
          <p:cNvPr id="4" name="Slide Number Placeholder 3"/>
          <p:cNvSpPr>
            <a:spLocks noGrp="1"/>
          </p:cNvSpPr>
          <p:nvPr>
            <p:ph type="sldNum" sz="quarter" idx="5"/>
          </p:nvPr>
        </p:nvSpPr>
        <p:spPr/>
        <p:txBody>
          <a:bodyPr/>
          <a:lstStyle/>
          <a:p>
            <a:fld id="{9E05D0E0-FE3A-4EF6-956B-7DC4BE38FC3D}" type="slidenum">
              <a:rPr lang="zh-CN" altLang="en-US" smtClean="0"/>
              <a:t>44</a:t>
            </a:fld>
            <a:endParaRPr lang="zh-CN" altLang="en-US"/>
          </a:p>
        </p:txBody>
      </p:sp>
    </p:spTree>
    <p:extLst>
      <p:ext uri="{BB962C8B-B14F-4D97-AF65-F5344CB8AC3E}">
        <p14:creationId xmlns:p14="http://schemas.microsoft.com/office/powerpoint/2010/main" val="2779316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43832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48</a:t>
            </a:fld>
            <a:endParaRPr lang="zh-CN" altLang="en-US"/>
          </a:p>
        </p:txBody>
      </p:sp>
    </p:spTree>
    <p:extLst>
      <p:ext uri="{BB962C8B-B14F-4D97-AF65-F5344CB8AC3E}">
        <p14:creationId xmlns:p14="http://schemas.microsoft.com/office/powerpoint/2010/main" val="1009690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E7205D-BA44-499E-B025-E08F9195B9D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6" y="2130426"/>
            <a:ext cx="10363269" cy="1470025"/>
          </a:xfrm>
        </p:spPr>
        <p:txBody>
          <a:body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828812" y="3886200"/>
            <a:ext cx="853445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p>
        </p:txBody>
      </p:sp>
      <p:sp>
        <p:nvSpPr>
          <p:cNvPr id="4" name="页脚占位符 4"/>
          <p:cNvSpPr>
            <a:spLocks noGrp="1"/>
          </p:cNvSpPr>
          <p:nvPr>
            <p:ph type="ftr" sz="quarter" idx="3"/>
          </p:nvPr>
        </p:nvSpPr>
        <p:spPr>
          <a:xfrm>
            <a:off x="4166285" y="6698278"/>
            <a:ext cx="3859752" cy="159722"/>
          </a:xfrm>
          <a:prstGeom prst="rect">
            <a:avLst/>
          </a:prstGeom>
        </p:spPr>
        <p:txBody>
          <a:bodyPr vert="horz" lIns="91440" tIns="45720" rIns="91440" bIns="45720" rtlCol="0" anchor="ctr"/>
          <a:lstStyle>
            <a:lvl1pPr algn="ctr" fontAlgn="auto">
              <a:spcBef>
                <a:spcPts val="0"/>
              </a:spcBef>
              <a:spcAft>
                <a:spcPts val="0"/>
              </a:spcAft>
              <a:defRPr sz="1000">
                <a:solidFill>
                  <a:schemeClr val="bg1"/>
                </a:solidFill>
                <a:latin typeface="微软雅黑" panose="020B0503020204020204" charset="-122"/>
                <a:ea typeface="微软雅黑" panose="020B0503020204020204" charset="-122"/>
              </a:defRPr>
            </a:lvl1pPr>
          </a:lstStyle>
          <a:p>
            <a:pPr>
              <a:defRPr/>
            </a:pPr>
            <a:r>
              <a:rPr lang="zh-CN" altLang="en-US" dirty="0"/>
              <a:t>深圳市大数据研究院</a:t>
            </a:r>
            <a:r>
              <a:rPr lang="en-US" altLang="zh-CN" dirty="0"/>
              <a:t>&amp;</a:t>
            </a:r>
            <a:r>
              <a:rPr lang="zh-CN" altLang="en-US" dirty="0"/>
              <a:t>国家健康医疗大数据研究院（深圳）</a:t>
            </a:r>
          </a:p>
        </p:txBody>
      </p:sp>
      <p:sp>
        <p:nvSpPr>
          <p:cNvPr id="5" name="日期占位符 3"/>
          <p:cNvSpPr>
            <a:spLocks noGrp="1"/>
          </p:cNvSpPr>
          <p:nvPr>
            <p:ph type="dt" sz="half" idx="2"/>
          </p:nvPr>
        </p:nvSpPr>
        <p:spPr>
          <a:xfrm>
            <a:off x="609857" y="6698278"/>
            <a:ext cx="2845464" cy="159722"/>
          </a:xfrm>
          <a:prstGeom prst="rect">
            <a:avLst/>
          </a:prstGeom>
        </p:spPr>
        <p:txBody>
          <a:bodyPr vert="horz" lIns="91440" tIns="45720" rIns="91440" bIns="45720" rtlCol="0" anchor="ctr"/>
          <a:lstStyle>
            <a:lvl1pPr algn="l" fontAlgn="auto">
              <a:spcBef>
                <a:spcPts val="0"/>
              </a:spcBef>
              <a:spcAft>
                <a:spcPts val="0"/>
              </a:spcAft>
              <a:defRPr sz="1100">
                <a:solidFill>
                  <a:schemeClr val="bg1"/>
                </a:solidFill>
                <a:latin typeface="+mn-lt"/>
                <a:ea typeface="+mn-ea"/>
              </a:defRPr>
            </a:lvl1pPr>
          </a:lstStyle>
          <a:p>
            <a:pPr>
              <a:defRPr/>
            </a:pPr>
            <a:endParaRPr lang="zh-CN" altLang="en-US" dirty="0"/>
          </a:p>
        </p:txBody>
      </p:sp>
      <p:sp>
        <p:nvSpPr>
          <p:cNvPr id="6" name="灯片编号占位符 5"/>
          <p:cNvSpPr txBox="1"/>
          <p:nvPr userDrawn="1"/>
        </p:nvSpPr>
        <p:spPr>
          <a:xfrm>
            <a:off x="8734439" y="6698278"/>
            <a:ext cx="2845464" cy="159722"/>
          </a:xfrm>
          <a:prstGeom prst="rect">
            <a:avLst/>
          </a:prstGeom>
        </p:spPr>
        <p:txBody>
          <a:bodyPr vert="horz" wrap="square" lIns="91440" tIns="45720" rIns="91440" bIns="45720" numCol="1" anchor="ctr" anchorCtr="0" compatLnSpc="1"/>
          <a:lstStyle>
            <a:defPPr>
              <a:defRPr lang="zh-CN"/>
            </a:defPPr>
            <a:lvl1pPr marL="0" lvl="0" indent="0" algn="r" defTabSz="914400" rtl="0" eaLnBrk="1" fontAlgn="base" latinLnBrk="0" hangingPunct="1">
              <a:lnSpc>
                <a:spcPct val="100000"/>
              </a:lnSpc>
              <a:spcBef>
                <a:spcPct val="0"/>
              </a:spcBef>
              <a:spcAft>
                <a:spcPct val="0"/>
              </a:spcAft>
              <a:buNone/>
              <a:defRPr sz="1200" b="0" i="0" u="none" kern="1200" baseline="0">
                <a:solidFill>
                  <a:srgbClr val="898989"/>
                </a:solidFill>
                <a:latin typeface="Calibri" panose="020F0502020204030204" charset="0"/>
                <a:ea typeface="宋体"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noProof="1" smtClean="0"/>
              <a:t>‹#›</a:t>
            </a:fld>
            <a:endParaRPr lang="zh-CN" altLang="en-US" noProof="1">
              <a:latin typeface="Arial" panose="020B060402020209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3"/>
          <p:cNvSpPr>
            <a:spLocks noGrp="1"/>
          </p:cNvSpPr>
          <p:nvPr>
            <p:ph type="dt" sz="half" idx="2"/>
          </p:nvPr>
        </p:nvSpPr>
        <p:spPr>
          <a:xfrm>
            <a:off x="609857" y="6356350"/>
            <a:ext cx="2845464"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43DC23C-E102-4170-BE32-A83771BAA0EB}" type="datetime1">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2026/6/13</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166285" y="6356350"/>
            <a:ext cx="3859752"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深圳市大数据研究院</a:t>
            </a:r>
          </a:p>
        </p:txBody>
      </p:sp>
      <p:sp>
        <p:nvSpPr>
          <p:cNvPr id="9" name="灯片编号占位符 5"/>
          <p:cNvSpPr>
            <a:spLocks noGrp="1"/>
          </p:cNvSpPr>
          <p:nvPr>
            <p:ph type="sldNum" sz="quarter" idx="4"/>
          </p:nvPr>
        </p:nvSpPr>
        <p:spPr>
          <a:xfrm>
            <a:off x="8737001" y="6356350"/>
            <a:ext cx="2845464" cy="365125"/>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Calibri" panose="020F0502020204030204" charset="0"/>
                <a:ea typeface="宋体" pitchFamily="2" charset="-122"/>
                <a:cs typeface="+mn-cs"/>
              </a:rPr>
              <a:t>‹#›</a:t>
            </a:fld>
            <a:endParaRPr lang="zh-CN" altLang="en-US" strike="noStrike" noProof="1">
              <a:latin typeface="Calibri" panose="020F050202020403020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60795" y="274639"/>
            <a:ext cx="3617408" cy="5851525"/>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804339" y="274639"/>
            <a:ext cx="10653255" cy="5851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3"/>
          <p:cNvSpPr>
            <a:spLocks noGrp="1"/>
          </p:cNvSpPr>
          <p:nvPr>
            <p:ph type="dt" sz="half" idx="2"/>
          </p:nvPr>
        </p:nvSpPr>
        <p:spPr>
          <a:xfrm>
            <a:off x="609857" y="6356350"/>
            <a:ext cx="2845464"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3C3A8E4-4033-40C7-BC09-064B93102C69}" type="datetime1">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2026/6/13</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166285" y="6356350"/>
            <a:ext cx="3859752"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深圳市大数据研究院</a:t>
            </a:r>
          </a:p>
        </p:txBody>
      </p:sp>
      <p:sp>
        <p:nvSpPr>
          <p:cNvPr id="9" name="灯片编号占位符 5"/>
          <p:cNvSpPr>
            <a:spLocks noGrp="1"/>
          </p:cNvSpPr>
          <p:nvPr>
            <p:ph type="sldNum" sz="quarter" idx="4"/>
          </p:nvPr>
        </p:nvSpPr>
        <p:spPr>
          <a:xfrm>
            <a:off x="8737001" y="6356350"/>
            <a:ext cx="2845464" cy="365125"/>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Calibri" panose="020F0502020204030204" charset="0"/>
                <a:ea typeface="宋体" pitchFamily="2" charset="-122"/>
                <a:cs typeface="+mn-cs"/>
              </a:rPr>
              <a:t>‹#›</a:t>
            </a:fld>
            <a:endParaRPr lang="zh-CN" altLang="en-US" strike="noStrike" noProof="1">
              <a:latin typeface="Calibri" panose="020F050202020403020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矩形 5"/>
          <p:cNvSpPr/>
          <p:nvPr userDrawn="1"/>
        </p:nvSpPr>
        <p:spPr bwMode="auto">
          <a:xfrm>
            <a:off x="431383" y="260648"/>
            <a:ext cx="11425570" cy="1224136"/>
          </a:xfrm>
          <a:prstGeom prst="rect">
            <a:avLst/>
          </a:prstGeom>
          <a:solidFill>
            <a:schemeClr val="bg1"/>
          </a:solidFill>
          <a:ln w="9525" cap="flat" cmpd="sng" algn="ctr">
            <a:noFill/>
            <a:prstDash val="solid"/>
            <a:round/>
            <a:headEnd type="none" w="med" len="med"/>
            <a:tailEnd type="none" w="med" len="med"/>
          </a:ln>
        </p:spPr>
        <p:txBody>
          <a:bodyPr vert="horz" wrap="square" lIns="90452" tIns="45226" rIns="90452" bIns="45226" numCol="1" rtlCol="0" anchor="t" anchorCtr="0" compatLnSpc="1"/>
          <a:lstStyle/>
          <a:p>
            <a:pPr marL="0" marR="0" indent="0" algn="l" defTabSz="904240" rtl="0" eaLnBrk="1" fontAlgn="base" latinLnBrk="0" hangingPunct="1">
              <a:lnSpc>
                <a:spcPct val="100000"/>
              </a:lnSpc>
              <a:spcBef>
                <a:spcPct val="0"/>
              </a:spcBef>
              <a:spcAft>
                <a:spcPct val="0"/>
              </a:spcAft>
              <a:buClrTx/>
              <a:buSzTx/>
              <a:buFont typeface="Arial" panose="020B0604020202090204" pitchFamily="34" charset="0"/>
              <a:buNone/>
            </a:pPr>
            <a:endParaRPr kumimoji="0" lang="zh-CN" altLang="en-US" sz="1980" b="0" i="0" u="none" strike="noStrike" cap="none" normalizeH="0" baseline="0">
              <a:ln>
                <a:noFill/>
              </a:ln>
              <a:solidFill>
                <a:srgbClr val="006699"/>
              </a:solidFill>
              <a:effectLst/>
              <a:latin typeface="Palatino Linotype" panose="02040502050505030304" pitchFamily="18" charset="0"/>
              <a:ea typeface="宋体" pitchFamily="2" charset="-122"/>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600" lvl="0" indent="-457200">
              <a:spcBef>
                <a:spcPts val="0"/>
              </a:spcBef>
              <a:spcAft>
                <a:spcPts val="0"/>
              </a:spcAft>
              <a:buSzPts val="1800"/>
              <a:buChar char="●"/>
              <a:defRPr/>
            </a:lvl1pPr>
            <a:lvl2pPr marL="1219200" lvl="1" indent="-423545">
              <a:spcBef>
                <a:spcPts val="0"/>
              </a:spcBef>
              <a:spcAft>
                <a:spcPts val="0"/>
              </a:spcAft>
              <a:buSzPts val="1400"/>
              <a:buChar char="○"/>
              <a:defRPr/>
            </a:lvl2pPr>
            <a:lvl3pPr marL="1828800" lvl="2" indent="-423545">
              <a:spcBef>
                <a:spcPts val="0"/>
              </a:spcBef>
              <a:spcAft>
                <a:spcPts val="0"/>
              </a:spcAft>
              <a:buSzPts val="1400"/>
              <a:buChar char="■"/>
              <a:defRPr/>
            </a:lvl3pPr>
            <a:lvl4pPr marL="2438400" lvl="3" indent="-423545">
              <a:spcBef>
                <a:spcPts val="0"/>
              </a:spcBef>
              <a:spcAft>
                <a:spcPts val="0"/>
              </a:spcAft>
              <a:buSzPts val="1400"/>
              <a:buChar char="●"/>
              <a:defRPr/>
            </a:lvl4pPr>
            <a:lvl5pPr marL="3048000" lvl="4" indent="-423545">
              <a:spcBef>
                <a:spcPts val="0"/>
              </a:spcBef>
              <a:spcAft>
                <a:spcPts val="0"/>
              </a:spcAft>
              <a:buSzPts val="1400"/>
              <a:buChar char="○"/>
              <a:defRPr/>
            </a:lvl5pPr>
            <a:lvl6pPr marL="3657600" lvl="5" indent="-423545">
              <a:spcBef>
                <a:spcPts val="0"/>
              </a:spcBef>
              <a:spcAft>
                <a:spcPts val="0"/>
              </a:spcAft>
              <a:buSzPts val="1400"/>
              <a:buChar char="■"/>
              <a:defRPr/>
            </a:lvl6pPr>
            <a:lvl7pPr marL="4267200" lvl="6" indent="-423545">
              <a:spcBef>
                <a:spcPts val="0"/>
              </a:spcBef>
              <a:spcAft>
                <a:spcPts val="0"/>
              </a:spcAft>
              <a:buSzPts val="1400"/>
              <a:buChar char="●"/>
              <a:defRPr/>
            </a:lvl7pPr>
            <a:lvl8pPr marL="4876800" lvl="7" indent="-423545">
              <a:spcBef>
                <a:spcPts val="0"/>
              </a:spcBef>
              <a:spcAft>
                <a:spcPts val="0"/>
              </a:spcAft>
              <a:buSzPts val="1400"/>
              <a:buChar char="○"/>
              <a:defRPr/>
            </a:lvl8pPr>
            <a:lvl9pPr marL="5486400" lvl="8" indent="-42354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CN" smtClean="0"/>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hqprint"/>
          <a:srcRect/>
          <a:stretch>
            <a:fillRect/>
          </a:stretch>
        </p:blipFill>
        <p:spPr>
          <a:xfrm>
            <a:off x="0" y="5467601"/>
            <a:ext cx="2443837" cy="1403350"/>
          </a:xfrm>
          <a:prstGeom prst="rect">
            <a:avLst/>
          </a:prstGeom>
        </p:spPr>
      </p:pic>
      <p:sp>
        <p:nvSpPr>
          <p:cNvPr id="34" name="标题 1"/>
          <p:cNvSpPr>
            <a:spLocks noGrp="1"/>
          </p:cNvSpPr>
          <p:nvPr>
            <p:ph type="title"/>
          </p:nvPr>
        </p:nvSpPr>
        <p:spPr>
          <a:xfrm>
            <a:off x="2694816" y="2447089"/>
            <a:ext cx="6821894" cy="730251"/>
          </a:xfrm>
        </p:spPr>
        <p:txBody>
          <a:bodyPr anchor="ctr">
            <a:normAutofit/>
          </a:bodyPr>
          <a:lstStyle>
            <a:lvl1pPr algn="ctr">
              <a:defRPr sz="3560" b="1">
                <a:solidFill>
                  <a:srgbClr val="6F1B6A"/>
                </a:solidFill>
                <a:latin typeface="Arial" panose="020B0604020202090204" pitchFamily="34" charset="0"/>
                <a:ea typeface="华文楷体" panose="02010600040101010101" pitchFamily="2" charset="-122"/>
                <a:cs typeface="Arial" panose="020B0604020202090204" pitchFamily="34" charset="0"/>
              </a:defRPr>
            </a:lvl1pPr>
          </a:lstStyle>
          <a:p>
            <a:r>
              <a:rPr lang="zh-CN" altLang="en-US" dirty="0"/>
              <a:t>单击此处编辑母版标题样式</a:t>
            </a:r>
          </a:p>
        </p:txBody>
      </p:sp>
      <p:sp>
        <p:nvSpPr>
          <p:cNvPr id="35" name="文本占位符 2"/>
          <p:cNvSpPr>
            <a:spLocks noGrp="1"/>
          </p:cNvSpPr>
          <p:nvPr userDrawn="1">
            <p:ph type="body" idx="1"/>
          </p:nvPr>
        </p:nvSpPr>
        <p:spPr>
          <a:xfrm>
            <a:off x="2694816" y="3308291"/>
            <a:ext cx="6821894" cy="453583"/>
          </a:xfrm>
        </p:spPr>
        <p:txBody>
          <a:bodyPr anchor="ctr">
            <a:normAutofit/>
          </a:bodyPr>
          <a:lstStyle>
            <a:lvl1pPr marL="0" indent="0" algn="ctr">
              <a:buNone/>
              <a:defRPr sz="1980" b="1">
                <a:solidFill>
                  <a:schemeClr val="bg2">
                    <a:lumMod val="25000"/>
                  </a:schemeClr>
                </a:solidFill>
                <a:latin typeface="Times New Roman" panose="02020503050405090304" pitchFamily="18" charset="0"/>
                <a:ea typeface="华文楷体" panose="02010600040101010101" pitchFamily="2" charset="-122"/>
                <a:cs typeface="Times New Roman" panose="02020503050405090304" pitchFamily="18" charset="0"/>
              </a:defRPr>
            </a:lvl1pPr>
            <a:lvl2pPr marL="452120" indent="0">
              <a:buNone/>
              <a:defRPr sz="1980">
                <a:solidFill>
                  <a:schemeClr val="tx1">
                    <a:tint val="75000"/>
                  </a:schemeClr>
                </a:solidFill>
              </a:defRPr>
            </a:lvl2pPr>
            <a:lvl3pPr marL="904240" indent="0">
              <a:buNone/>
              <a:defRPr sz="1780">
                <a:solidFill>
                  <a:schemeClr val="tx1">
                    <a:tint val="75000"/>
                  </a:schemeClr>
                </a:solidFill>
              </a:defRPr>
            </a:lvl3pPr>
            <a:lvl4pPr marL="1356995" indent="0">
              <a:buNone/>
              <a:defRPr sz="1585">
                <a:solidFill>
                  <a:schemeClr val="tx1">
                    <a:tint val="75000"/>
                  </a:schemeClr>
                </a:solidFill>
              </a:defRPr>
            </a:lvl4pPr>
            <a:lvl5pPr marL="1809115" indent="0">
              <a:buNone/>
              <a:defRPr sz="1585">
                <a:solidFill>
                  <a:schemeClr val="tx1">
                    <a:tint val="75000"/>
                  </a:schemeClr>
                </a:solidFill>
              </a:defRPr>
            </a:lvl5pPr>
            <a:lvl6pPr marL="2261235" indent="0">
              <a:buNone/>
              <a:defRPr sz="1585">
                <a:solidFill>
                  <a:schemeClr val="tx1">
                    <a:tint val="75000"/>
                  </a:schemeClr>
                </a:solidFill>
              </a:defRPr>
            </a:lvl6pPr>
            <a:lvl7pPr marL="2713355" indent="0">
              <a:buNone/>
              <a:defRPr sz="1585">
                <a:solidFill>
                  <a:schemeClr val="tx1">
                    <a:tint val="75000"/>
                  </a:schemeClr>
                </a:solidFill>
              </a:defRPr>
            </a:lvl7pPr>
            <a:lvl8pPr marL="3166110" indent="0">
              <a:buNone/>
              <a:defRPr sz="1585">
                <a:solidFill>
                  <a:schemeClr val="tx1">
                    <a:tint val="75000"/>
                  </a:schemeClr>
                </a:solidFill>
              </a:defRPr>
            </a:lvl8pPr>
            <a:lvl9pPr marL="3618230" indent="0">
              <a:buNone/>
              <a:defRPr sz="1585">
                <a:solidFill>
                  <a:schemeClr val="tx1">
                    <a:tint val="75000"/>
                  </a:schemeClr>
                </a:solidFill>
              </a:defRPr>
            </a:lvl9pPr>
          </a:lstStyle>
          <a:p>
            <a:pPr lvl="0"/>
            <a:r>
              <a:rPr lang="zh-CN" altLang="en-US" dirty="0"/>
              <a:t>单击此处编辑母版文本样式</a:t>
            </a:r>
          </a:p>
        </p:txBody>
      </p:sp>
      <p:pic>
        <p:nvPicPr>
          <p:cNvPr id="19"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8135" y="5454650"/>
            <a:ext cx="2484185" cy="1403350"/>
          </a:xfrm>
          <a:prstGeom prst="rect">
            <a:avLst/>
          </a:prstGeom>
          <a:ln>
            <a:noFill/>
          </a:ln>
          <a:effectLst>
            <a:softEdge rad="0"/>
          </a:effectLst>
        </p:spPr>
      </p:pic>
      <p:pic>
        <p:nvPicPr>
          <p:cNvPr id="13"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23886" y="5464785"/>
            <a:ext cx="2384249" cy="1406952"/>
          </a:xfrm>
          <a:prstGeom prst="rect">
            <a:avLst/>
          </a:prstGeom>
        </p:spPr>
      </p:pic>
      <p:pic>
        <p:nvPicPr>
          <p:cNvPr id="14" name="Picture 13"/>
          <p:cNvPicPr>
            <a:picLocks noChangeAspect="1"/>
          </p:cNvPicPr>
          <p:nvPr userDrawn="1"/>
        </p:nvPicPr>
        <p:blipFill>
          <a:blip r:embed="rId5"/>
          <a:stretch>
            <a:fillRect/>
          </a:stretch>
        </p:blipFill>
        <p:spPr>
          <a:xfrm>
            <a:off x="2441199" y="5464446"/>
            <a:ext cx="2459517" cy="1408858"/>
          </a:xfrm>
          <a:prstGeom prst="rect">
            <a:avLst/>
          </a:prstGeom>
        </p:spPr>
      </p:pic>
      <p:pic>
        <p:nvPicPr>
          <p:cNvPr id="24" name="图片 23"/>
          <p:cNvPicPr>
            <a:picLocks noChangeAspect="1"/>
          </p:cNvPicPr>
          <p:nvPr userDrawn="1"/>
        </p:nvPicPr>
        <p:blipFill rotWithShape="1">
          <a:blip r:embed="rId6" cstate="hqprint"/>
          <a:srcRect/>
          <a:stretch>
            <a:fillRect/>
          </a:stretch>
        </p:blipFill>
        <p:spPr>
          <a:xfrm>
            <a:off x="4884445" y="5464405"/>
            <a:ext cx="2442639" cy="139877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72" y="1709739"/>
            <a:ext cx="10515877" cy="2852737"/>
          </a:xfrm>
        </p:spPr>
        <p:txBody>
          <a:bodyPr anchor="b"/>
          <a:lstStyle>
            <a:lvl1pPr>
              <a:defRPr sz="5935"/>
            </a:lvl1pPr>
          </a:lstStyle>
          <a:p>
            <a:r>
              <a:rPr lang="en-US"/>
              <a:t>Click to edit Master title style</a:t>
            </a:r>
          </a:p>
        </p:txBody>
      </p:sp>
      <p:sp>
        <p:nvSpPr>
          <p:cNvPr id="3" name="Text Placeholder 2"/>
          <p:cNvSpPr>
            <a:spLocks noGrp="1"/>
          </p:cNvSpPr>
          <p:nvPr>
            <p:ph type="body" idx="1"/>
          </p:nvPr>
        </p:nvSpPr>
        <p:spPr>
          <a:xfrm>
            <a:off x="831872" y="4589464"/>
            <a:ext cx="10515877" cy="1500187"/>
          </a:xfrm>
        </p:spPr>
        <p:txBody>
          <a:bodyPr/>
          <a:lstStyle>
            <a:lvl1pPr marL="0" indent="0">
              <a:buNone/>
              <a:defRPr sz="2375">
                <a:solidFill>
                  <a:schemeClr val="tx1">
                    <a:tint val="75000"/>
                  </a:schemeClr>
                </a:solidFill>
              </a:defRPr>
            </a:lvl1pPr>
            <a:lvl2pPr marL="452120" indent="0">
              <a:buNone/>
              <a:defRPr sz="1980">
                <a:solidFill>
                  <a:schemeClr val="tx1">
                    <a:tint val="75000"/>
                  </a:schemeClr>
                </a:solidFill>
              </a:defRPr>
            </a:lvl2pPr>
            <a:lvl3pPr marL="904240" indent="0">
              <a:buNone/>
              <a:defRPr sz="1780">
                <a:solidFill>
                  <a:schemeClr val="tx1">
                    <a:tint val="75000"/>
                  </a:schemeClr>
                </a:solidFill>
              </a:defRPr>
            </a:lvl3pPr>
            <a:lvl4pPr marL="1356995" indent="0">
              <a:buNone/>
              <a:defRPr sz="1585">
                <a:solidFill>
                  <a:schemeClr val="tx1">
                    <a:tint val="75000"/>
                  </a:schemeClr>
                </a:solidFill>
              </a:defRPr>
            </a:lvl4pPr>
            <a:lvl5pPr marL="1809115" indent="0">
              <a:buNone/>
              <a:defRPr sz="1585">
                <a:solidFill>
                  <a:schemeClr val="tx1">
                    <a:tint val="75000"/>
                  </a:schemeClr>
                </a:solidFill>
              </a:defRPr>
            </a:lvl5pPr>
            <a:lvl6pPr marL="2261235" indent="0">
              <a:buNone/>
              <a:defRPr sz="1585">
                <a:solidFill>
                  <a:schemeClr val="tx1">
                    <a:tint val="75000"/>
                  </a:schemeClr>
                </a:solidFill>
              </a:defRPr>
            </a:lvl6pPr>
            <a:lvl7pPr marL="2713355" indent="0">
              <a:buNone/>
              <a:defRPr sz="1585">
                <a:solidFill>
                  <a:schemeClr val="tx1">
                    <a:tint val="75000"/>
                  </a:schemeClr>
                </a:solidFill>
              </a:defRPr>
            </a:lvl7pPr>
            <a:lvl8pPr marL="3166110" indent="0">
              <a:buNone/>
              <a:defRPr sz="1585">
                <a:solidFill>
                  <a:schemeClr val="tx1">
                    <a:tint val="75000"/>
                  </a:schemeClr>
                </a:solidFill>
              </a:defRPr>
            </a:lvl8pPr>
            <a:lvl9pPr marL="3618230" indent="0">
              <a:buNone/>
              <a:defRPr sz="1585">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22" y="1825625"/>
            <a:ext cx="518173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363" y="1825625"/>
            <a:ext cx="518173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10" y="365126"/>
            <a:ext cx="10515877" cy="1325563"/>
          </a:xfrm>
        </p:spPr>
        <p:txBody>
          <a:bodyPr/>
          <a:lstStyle/>
          <a:p>
            <a:r>
              <a:rPr lang="en-US"/>
              <a:t>Click to edit Master title style</a:t>
            </a:r>
          </a:p>
        </p:txBody>
      </p:sp>
      <p:sp>
        <p:nvSpPr>
          <p:cNvPr id="3" name="Text Placeholder 2"/>
          <p:cNvSpPr>
            <a:spLocks noGrp="1"/>
          </p:cNvSpPr>
          <p:nvPr>
            <p:ph type="body" idx="1"/>
          </p:nvPr>
        </p:nvSpPr>
        <p:spPr>
          <a:xfrm>
            <a:off x="839810" y="1681163"/>
            <a:ext cx="5157924" cy="823912"/>
          </a:xfrm>
        </p:spPr>
        <p:txBody>
          <a:bodyPr anchor="b"/>
          <a:lstStyle>
            <a:lvl1pPr marL="0" indent="0">
              <a:buNone/>
              <a:defRPr sz="2375" b="1"/>
            </a:lvl1pPr>
            <a:lvl2pPr marL="452120" indent="0">
              <a:buNone/>
              <a:defRPr sz="1980" b="1"/>
            </a:lvl2pPr>
            <a:lvl3pPr marL="904240" indent="0">
              <a:buNone/>
              <a:defRPr sz="1780" b="1"/>
            </a:lvl3pPr>
            <a:lvl4pPr marL="1356995" indent="0">
              <a:buNone/>
              <a:defRPr sz="1585" b="1"/>
            </a:lvl4pPr>
            <a:lvl5pPr marL="1809115" indent="0">
              <a:buNone/>
              <a:defRPr sz="1585" b="1"/>
            </a:lvl5pPr>
            <a:lvl6pPr marL="2261235" indent="0">
              <a:buNone/>
              <a:defRPr sz="1585" b="1"/>
            </a:lvl6pPr>
            <a:lvl7pPr marL="2713355" indent="0">
              <a:buNone/>
              <a:defRPr sz="1585" b="1"/>
            </a:lvl7pPr>
            <a:lvl8pPr marL="3166110" indent="0">
              <a:buNone/>
              <a:defRPr sz="1585" b="1"/>
            </a:lvl8pPr>
            <a:lvl9pPr marL="3618230" indent="0">
              <a:buNone/>
              <a:defRPr sz="1585" b="1"/>
            </a:lvl9pPr>
          </a:lstStyle>
          <a:p>
            <a:pPr lvl="0"/>
            <a:r>
              <a:rPr lang="en-US"/>
              <a:t>Click to edit Master text styles</a:t>
            </a:r>
          </a:p>
        </p:txBody>
      </p:sp>
      <p:sp>
        <p:nvSpPr>
          <p:cNvPr id="4" name="Content Placeholder 3"/>
          <p:cNvSpPr>
            <a:spLocks noGrp="1"/>
          </p:cNvSpPr>
          <p:nvPr>
            <p:ph sz="half" idx="2"/>
          </p:nvPr>
        </p:nvSpPr>
        <p:spPr>
          <a:xfrm>
            <a:off x="839810" y="2505075"/>
            <a:ext cx="515792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62" y="1681163"/>
            <a:ext cx="5183325" cy="823912"/>
          </a:xfrm>
        </p:spPr>
        <p:txBody>
          <a:bodyPr anchor="b"/>
          <a:lstStyle>
            <a:lvl1pPr marL="0" indent="0">
              <a:buNone/>
              <a:defRPr sz="2375" b="1"/>
            </a:lvl1pPr>
            <a:lvl2pPr marL="452120" indent="0">
              <a:buNone/>
              <a:defRPr sz="1980" b="1"/>
            </a:lvl2pPr>
            <a:lvl3pPr marL="904240" indent="0">
              <a:buNone/>
              <a:defRPr sz="1780" b="1"/>
            </a:lvl3pPr>
            <a:lvl4pPr marL="1356995" indent="0">
              <a:buNone/>
              <a:defRPr sz="1585" b="1"/>
            </a:lvl4pPr>
            <a:lvl5pPr marL="1809115" indent="0">
              <a:buNone/>
              <a:defRPr sz="1585" b="1"/>
            </a:lvl5pPr>
            <a:lvl6pPr marL="2261235" indent="0">
              <a:buNone/>
              <a:defRPr sz="1585" b="1"/>
            </a:lvl6pPr>
            <a:lvl7pPr marL="2713355" indent="0">
              <a:buNone/>
              <a:defRPr sz="1585" b="1"/>
            </a:lvl7pPr>
            <a:lvl8pPr marL="3166110" indent="0">
              <a:buNone/>
              <a:defRPr sz="1585" b="1"/>
            </a:lvl8pPr>
            <a:lvl9pPr marL="3618230" indent="0">
              <a:buNone/>
              <a:defRPr sz="1585" b="1"/>
            </a:lvl9pPr>
          </a:lstStyle>
          <a:p>
            <a:pPr lvl="0"/>
            <a:r>
              <a:rPr lang="en-US"/>
              <a:t>Click to edit Master text styles</a:t>
            </a:r>
          </a:p>
        </p:txBody>
      </p:sp>
      <p:sp>
        <p:nvSpPr>
          <p:cNvPr id="6" name="Content Placeholder 5"/>
          <p:cNvSpPr>
            <a:spLocks noGrp="1"/>
          </p:cNvSpPr>
          <p:nvPr>
            <p:ph sz="quarter" idx="4"/>
          </p:nvPr>
        </p:nvSpPr>
        <p:spPr>
          <a:xfrm>
            <a:off x="6172362" y="2505075"/>
            <a:ext cx="518332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页脚占位符 4"/>
          <p:cNvSpPr>
            <a:spLocks noGrp="1"/>
          </p:cNvSpPr>
          <p:nvPr>
            <p:ph type="ftr" sz="quarter" idx="3"/>
          </p:nvPr>
        </p:nvSpPr>
        <p:spPr>
          <a:xfrm>
            <a:off x="4166285" y="6698278"/>
            <a:ext cx="3859752" cy="159722"/>
          </a:xfrm>
          <a:prstGeom prst="rect">
            <a:avLst/>
          </a:prstGeom>
        </p:spPr>
        <p:txBody>
          <a:bodyPr vert="horz" lIns="91440" tIns="45720" rIns="91440" bIns="45720" rtlCol="0" anchor="ctr"/>
          <a:lstStyle>
            <a:lvl1pPr algn="ctr" fontAlgn="auto">
              <a:spcBef>
                <a:spcPts val="0"/>
              </a:spcBef>
              <a:spcAft>
                <a:spcPts val="0"/>
              </a:spcAft>
              <a:defRPr sz="1000">
                <a:solidFill>
                  <a:schemeClr val="bg1"/>
                </a:solidFill>
                <a:latin typeface="微软雅黑" panose="020B0503020204020204" charset="-122"/>
                <a:ea typeface="微软雅黑" panose="020B0503020204020204" charset="-122"/>
              </a:defRPr>
            </a:lvl1pPr>
          </a:lstStyle>
          <a:p>
            <a:pPr>
              <a:defRPr/>
            </a:pPr>
            <a:r>
              <a:rPr lang="zh-CN" altLang="en-US" dirty="0"/>
              <a:t>深圳市大数据研究院</a:t>
            </a:r>
            <a:r>
              <a:rPr lang="en-US" altLang="zh-CN" dirty="0"/>
              <a:t>&amp;</a:t>
            </a:r>
            <a:r>
              <a:rPr lang="zh-CN" altLang="en-US" dirty="0"/>
              <a:t>国家健康医疗大数据研究院（深圳）</a:t>
            </a:r>
          </a:p>
        </p:txBody>
      </p:sp>
      <p:sp>
        <p:nvSpPr>
          <p:cNvPr id="5" name="日期占位符 3"/>
          <p:cNvSpPr>
            <a:spLocks noGrp="1"/>
          </p:cNvSpPr>
          <p:nvPr>
            <p:ph type="dt" sz="half" idx="2"/>
          </p:nvPr>
        </p:nvSpPr>
        <p:spPr>
          <a:xfrm>
            <a:off x="609857" y="6698278"/>
            <a:ext cx="2845464" cy="159722"/>
          </a:xfrm>
          <a:prstGeom prst="rect">
            <a:avLst/>
          </a:prstGeom>
        </p:spPr>
        <p:txBody>
          <a:bodyPr vert="horz" lIns="91440" tIns="45720" rIns="91440" bIns="45720" rtlCol="0" anchor="ctr"/>
          <a:lstStyle>
            <a:lvl1pPr algn="l" fontAlgn="auto">
              <a:spcBef>
                <a:spcPts val="0"/>
              </a:spcBef>
              <a:spcAft>
                <a:spcPts val="0"/>
              </a:spcAft>
              <a:defRPr sz="1100">
                <a:solidFill>
                  <a:schemeClr val="bg1"/>
                </a:solidFill>
                <a:latin typeface="+mn-lt"/>
                <a:ea typeface="+mn-ea"/>
              </a:defRPr>
            </a:lvl1pPr>
          </a:lstStyle>
          <a:p>
            <a:pPr>
              <a:defRPr/>
            </a:pPr>
            <a:endParaRPr lang="zh-CN" altLang="en-US" dirty="0"/>
          </a:p>
        </p:txBody>
      </p:sp>
      <p:sp>
        <p:nvSpPr>
          <p:cNvPr id="6" name="灯片编号占位符 5"/>
          <p:cNvSpPr>
            <a:spLocks noGrp="1"/>
          </p:cNvSpPr>
          <p:nvPr>
            <p:ph type="sldNum" sz="quarter" idx="4"/>
          </p:nvPr>
        </p:nvSpPr>
        <p:spPr>
          <a:xfrm>
            <a:off x="8734439" y="6698278"/>
            <a:ext cx="2845464" cy="159722"/>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charset="0"/>
              </a:defRPr>
            </a:lvl1pPr>
          </a:lstStyle>
          <a:p>
            <a:pPr lvl="0" eaLnBrk="1" fontAlgn="base" hangingPunct="1"/>
            <a:fld id="{9A0DB2DC-4C9A-4742-B13C-FB6460FD3503}" type="slidenum">
              <a:rPr lang="zh-CN" altLang="en-US" strike="noStrike" noProof="1" dirty="0">
                <a:latin typeface="Calibri" panose="020F0502020204030204" charset="0"/>
                <a:ea typeface="宋体" pitchFamily="2" charset="-122"/>
                <a:cs typeface="+mn-cs"/>
              </a:rPr>
              <a:t>‹#›</a:t>
            </a:fld>
            <a:endParaRPr lang="zh-CN" altLang="en-US" strike="noStrike" noProof="1">
              <a:latin typeface="Arial" panose="020B0604020202090204" pitchFamily="34" charset="0"/>
            </a:endParaRPr>
          </a:p>
        </p:txBody>
      </p:sp>
      <p:sp>
        <p:nvSpPr>
          <p:cNvPr id="8" name="文本框 7"/>
          <p:cNvSpPr txBox="1"/>
          <p:nvPr userDrawn="1"/>
        </p:nvSpPr>
        <p:spPr>
          <a:xfrm>
            <a:off x="10415712" y="813435"/>
            <a:ext cx="4064214" cy="368300"/>
          </a:xfrm>
          <a:prstGeom prst="rect">
            <a:avLst/>
          </a:prstGeom>
          <a:noFill/>
        </p:spPr>
        <p:txBody>
          <a:bodyPr wrap="square" rtlCol="0">
            <a:spAutoFit/>
          </a:bodyPr>
          <a:lstStyle/>
          <a:p>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340" cy="1600200"/>
          </a:xfrm>
        </p:spPr>
        <p:txBody>
          <a:bodyPr anchor="b"/>
          <a:lstStyle>
            <a:lvl1pPr>
              <a:defRPr sz="3165"/>
            </a:lvl1pPr>
          </a:lstStyle>
          <a:p>
            <a:r>
              <a:rPr lang="en-US"/>
              <a:t>Click to edit Master title style</a:t>
            </a:r>
          </a:p>
        </p:txBody>
      </p:sp>
      <p:sp>
        <p:nvSpPr>
          <p:cNvPr id="3" name="Content Placeholder 2"/>
          <p:cNvSpPr>
            <a:spLocks noGrp="1"/>
          </p:cNvSpPr>
          <p:nvPr>
            <p:ph idx="1"/>
          </p:nvPr>
        </p:nvSpPr>
        <p:spPr>
          <a:xfrm>
            <a:off x="5183325" y="987426"/>
            <a:ext cx="6172362" cy="4873625"/>
          </a:xfrm>
        </p:spPr>
        <p:txBody>
          <a:bodyPr/>
          <a:lstStyle>
            <a:lvl1pPr>
              <a:defRPr sz="3165"/>
            </a:lvl1pPr>
            <a:lvl2pPr>
              <a:defRPr sz="2770"/>
            </a:lvl2pPr>
            <a:lvl3pPr>
              <a:defRPr sz="2375"/>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11" y="2057400"/>
            <a:ext cx="3932340" cy="3811588"/>
          </a:xfrm>
        </p:spPr>
        <p:txBody>
          <a:bodyPr/>
          <a:lstStyle>
            <a:lvl1pPr marL="0" indent="0">
              <a:buNone/>
              <a:defRPr sz="1585"/>
            </a:lvl1pPr>
            <a:lvl2pPr marL="452120" indent="0">
              <a:buNone/>
              <a:defRPr sz="1385"/>
            </a:lvl2pPr>
            <a:lvl3pPr marL="904240" indent="0">
              <a:buNone/>
              <a:defRPr sz="1185"/>
            </a:lvl3pPr>
            <a:lvl4pPr marL="1356995" indent="0">
              <a:buNone/>
              <a:defRPr sz="990"/>
            </a:lvl4pPr>
            <a:lvl5pPr marL="1809115" indent="0">
              <a:buNone/>
              <a:defRPr sz="990"/>
            </a:lvl5pPr>
            <a:lvl6pPr marL="2261235" indent="0">
              <a:buNone/>
              <a:defRPr sz="990"/>
            </a:lvl6pPr>
            <a:lvl7pPr marL="2713355" indent="0">
              <a:buNone/>
              <a:defRPr sz="990"/>
            </a:lvl7pPr>
            <a:lvl8pPr marL="3166110" indent="0">
              <a:buNone/>
              <a:defRPr sz="990"/>
            </a:lvl8pPr>
            <a:lvl9pPr marL="3618230" indent="0">
              <a:buNone/>
              <a:defRPr sz="990"/>
            </a:lvl9pPr>
          </a:lstStyle>
          <a:p>
            <a:pPr lvl="0"/>
            <a:r>
              <a:rPr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340" cy="1600200"/>
          </a:xfrm>
        </p:spPr>
        <p:txBody>
          <a:bodyPr anchor="b"/>
          <a:lstStyle>
            <a:lvl1pPr>
              <a:defRPr sz="3165"/>
            </a:lvl1pPr>
          </a:lstStyle>
          <a:p>
            <a:r>
              <a:rPr lang="en-US"/>
              <a:t>Click to edit Master title style</a:t>
            </a:r>
          </a:p>
        </p:txBody>
      </p:sp>
      <p:sp>
        <p:nvSpPr>
          <p:cNvPr id="3" name="Picture Placeholder 2"/>
          <p:cNvSpPr>
            <a:spLocks noGrp="1"/>
          </p:cNvSpPr>
          <p:nvPr>
            <p:ph type="pic" idx="1"/>
          </p:nvPr>
        </p:nvSpPr>
        <p:spPr>
          <a:xfrm>
            <a:off x="5183325" y="987426"/>
            <a:ext cx="6172362" cy="4873625"/>
          </a:xfrm>
        </p:spPr>
        <p:txBody>
          <a:bodyPr/>
          <a:lstStyle>
            <a:lvl1pPr marL="0" indent="0">
              <a:buNone/>
              <a:defRPr sz="3165"/>
            </a:lvl1pPr>
            <a:lvl2pPr marL="452120" indent="0">
              <a:buNone/>
              <a:defRPr sz="2770"/>
            </a:lvl2pPr>
            <a:lvl3pPr marL="904240" indent="0">
              <a:buNone/>
              <a:defRPr sz="2375"/>
            </a:lvl3pPr>
            <a:lvl4pPr marL="1356995" indent="0">
              <a:buNone/>
              <a:defRPr sz="1980"/>
            </a:lvl4pPr>
            <a:lvl5pPr marL="1809115" indent="0">
              <a:buNone/>
              <a:defRPr sz="1980"/>
            </a:lvl5pPr>
            <a:lvl6pPr marL="2261235" indent="0">
              <a:buNone/>
              <a:defRPr sz="1980"/>
            </a:lvl6pPr>
            <a:lvl7pPr marL="2713355" indent="0">
              <a:buNone/>
              <a:defRPr sz="1980"/>
            </a:lvl7pPr>
            <a:lvl8pPr marL="3166110" indent="0">
              <a:buNone/>
              <a:defRPr sz="1980"/>
            </a:lvl8pPr>
            <a:lvl9pPr marL="3618230" indent="0">
              <a:buNone/>
              <a:defRPr sz="1980"/>
            </a:lvl9pPr>
          </a:lstStyle>
          <a:p>
            <a:endParaRPr lang="en-US"/>
          </a:p>
        </p:txBody>
      </p:sp>
      <p:sp>
        <p:nvSpPr>
          <p:cNvPr id="4" name="Text Placeholder 3"/>
          <p:cNvSpPr>
            <a:spLocks noGrp="1"/>
          </p:cNvSpPr>
          <p:nvPr>
            <p:ph type="body" sz="half" idx="2"/>
          </p:nvPr>
        </p:nvSpPr>
        <p:spPr>
          <a:xfrm>
            <a:off x="839811" y="2057400"/>
            <a:ext cx="3932340" cy="3811588"/>
          </a:xfrm>
        </p:spPr>
        <p:txBody>
          <a:bodyPr/>
          <a:lstStyle>
            <a:lvl1pPr marL="0" indent="0">
              <a:buNone/>
              <a:defRPr sz="1585"/>
            </a:lvl1pPr>
            <a:lvl2pPr marL="452120" indent="0">
              <a:buNone/>
              <a:defRPr sz="1385"/>
            </a:lvl2pPr>
            <a:lvl3pPr marL="904240" indent="0">
              <a:buNone/>
              <a:defRPr sz="1185"/>
            </a:lvl3pPr>
            <a:lvl4pPr marL="1356995" indent="0">
              <a:buNone/>
              <a:defRPr sz="990"/>
            </a:lvl4pPr>
            <a:lvl5pPr marL="1809115" indent="0">
              <a:buNone/>
              <a:defRPr sz="990"/>
            </a:lvl5pPr>
            <a:lvl6pPr marL="2261235" indent="0">
              <a:buNone/>
              <a:defRPr sz="990"/>
            </a:lvl6pPr>
            <a:lvl7pPr marL="2713355" indent="0">
              <a:buNone/>
              <a:defRPr sz="990"/>
            </a:lvl7pPr>
            <a:lvl8pPr marL="3166110" indent="0">
              <a:buNone/>
              <a:defRPr sz="990"/>
            </a:lvl8pPr>
            <a:lvl9pPr marL="3618230" indent="0">
              <a:buNone/>
              <a:defRPr sz="990"/>
            </a:lvl9pPr>
          </a:lstStyle>
          <a:p>
            <a:pPr lvl="0"/>
            <a:r>
              <a:rPr lang="en-US"/>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130" y="365125"/>
            <a:ext cx="262897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23" y="365125"/>
            <a:ext cx="773450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矩形 5"/>
          <p:cNvSpPr/>
          <p:nvPr userDrawn="1"/>
        </p:nvSpPr>
        <p:spPr bwMode="auto">
          <a:xfrm>
            <a:off x="431383" y="260648"/>
            <a:ext cx="11425570" cy="1224136"/>
          </a:xfrm>
          <a:prstGeom prst="rect">
            <a:avLst/>
          </a:prstGeom>
          <a:solidFill>
            <a:schemeClr val="bg1"/>
          </a:solidFill>
          <a:ln w="9525" cap="flat" cmpd="sng" algn="ctr">
            <a:noFill/>
            <a:prstDash val="solid"/>
            <a:round/>
            <a:headEnd type="none" w="med" len="med"/>
            <a:tailEnd type="none" w="med" len="med"/>
          </a:ln>
        </p:spPr>
        <p:txBody>
          <a:bodyPr vert="horz" wrap="square" lIns="90452" tIns="45226" rIns="90452" bIns="45226" numCol="1" rtlCol="0" anchor="t" anchorCtr="0" compatLnSpc="1"/>
          <a:lstStyle/>
          <a:p>
            <a:pPr marL="0" marR="0" indent="0" algn="l" defTabSz="904240" rtl="0" eaLnBrk="1" fontAlgn="base" latinLnBrk="0" hangingPunct="1">
              <a:lnSpc>
                <a:spcPct val="100000"/>
              </a:lnSpc>
              <a:spcBef>
                <a:spcPct val="0"/>
              </a:spcBef>
              <a:spcAft>
                <a:spcPct val="0"/>
              </a:spcAft>
              <a:buClrTx/>
              <a:buSzTx/>
              <a:buFont typeface="Arial" panose="020B0604020202090204" pitchFamily="34" charset="0"/>
              <a:buNone/>
            </a:pPr>
            <a:endParaRPr kumimoji="0" lang="zh-CN" altLang="en-US" sz="1980" b="0" i="0" u="none" strike="noStrike" cap="none" normalizeH="0" baseline="0">
              <a:ln>
                <a:noFill/>
              </a:ln>
              <a:solidFill>
                <a:srgbClr val="006699"/>
              </a:solidFill>
              <a:effectLst/>
              <a:latin typeface="Palatino Linotype" panose="02040502050505030304" pitchFamily="18" charset="0"/>
              <a:ea typeface="宋体" pitchFamily="2" charset="-122"/>
            </a:endParaRPr>
          </a:p>
        </p:txBody>
      </p:sp>
      <p:sp>
        <p:nvSpPr>
          <p:cNvPr id="7" name="Title Placeholder 1"/>
          <p:cNvSpPr>
            <a:spLocks noGrp="1"/>
          </p:cNvSpPr>
          <p:nvPr>
            <p:ph type="title"/>
          </p:nvPr>
        </p:nvSpPr>
        <p:spPr>
          <a:xfrm>
            <a:off x="838223" y="333025"/>
            <a:ext cx="10515877" cy="537001"/>
          </a:xfrm>
          <a:prstGeom prst="rect">
            <a:avLst/>
          </a:prstGeom>
        </p:spPr>
        <p:txBody>
          <a:bodyPr vert="horz" lIns="91440" tIns="45720" rIns="91440" bIns="45720" rtlCol="0" anchor="ctr">
            <a:noAutofit/>
          </a:bodyPr>
          <a:lstStyle/>
          <a:p>
            <a:r>
              <a:rPr lang="en-US" dirty="0"/>
              <a:t>Click to edit Master 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矩形 5"/>
          <p:cNvSpPr/>
          <p:nvPr userDrawn="1"/>
        </p:nvSpPr>
        <p:spPr bwMode="auto">
          <a:xfrm>
            <a:off x="431383" y="260648"/>
            <a:ext cx="11425570" cy="1224136"/>
          </a:xfrm>
          <a:prstGeom prst="rect">
            <a:avLst/>
          </a:prstGeom>
          <a:solidFill>
            <a:schemeClr val="bg1"/>
          </a:solidFill>
          <a:ln w="9525" cap="flat" cmpd="sng" algn="ctr">
            <a:noFill/>
            <a:prstDash val="solid"/>
            <a:round/>
            <a:headEnd type="none" w="med" len="med"/>
            <a:tailEnd type="none" w="med" len="med"/>
          </a:ln>
        </p:spPr>
        <p:txBody>
          <a:bodyPr vert="horz" wrap="square" lIns="90452" tIns="45226" rIns="90452" bIns="45226" numCol="1" rtlCol="0" anchor="t" anchorCtr="0" compatLnSpc="1"/>
          <a:lstStyle/>
          <a:p>
            <a:pPr marL="0" marR="0" indent="0" algn="l" defTabSz="904240" rtl="0" eaLnBrk="1" fontAlgn="base" latinLnBrk="0" hangingPunct="1">
              <a:lnSpc>
                <a:spcPct val="100000"/>
              </a:lnSpc>
              <a:spcBef>
                <a:spcPct val="0"/>
              </a:spcBef>
              <a:spcAft>
                <a:spcPct val="0"/>
              </a:spcAft>
              <a:buClrTx/>
              <a:buSzTx/>
              <a:buFont typeface="Arial" panose="020B0604020202090204" pitchFamily="34" charset="0"/>
              <a:buNone/>
            </a:pPr>
            <a:endParaRPr kumimoji="0" lang="zh-CN" altLang="en-US" sz="1980" b="0" i="0" u="none" strike="noStrike" cap="none" normalizeH="0" baseline="0">
              <a:ln>
                <a:noFill/>
              </a:ln>
              <a:solidFill>
                <a:srgbClr val="006699"/>
              </a:solidFill>
              <a:effectLst/>
              <a:latin typeface="Palatino Linotype" panose="02040502050505030304" pitchFamily="18" charset="0"/>
              <a:ea typeface="宋体"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90" y="4406901"/>
            <a:ext cx="10363269" cy="1362075"/>
          </a:xfrm>
        </p:spPr>
        <p:txBody>
          <a:bodyPr anchor="t"/>
          <a:lstStyle>
            <a:lvl1pPr algn="l">
              <a:defRPr sz="4000" b="1" cap="all"/>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963090" y="2906713"/>
            <a:ext cx="1036326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zh-CN" altLang="en-US" strike="noStrike" noProof="1"/>
              <a:t>单击此处编辑母版文本样式</a:t>
            </a:r>
          </a:p>
        </p:txBody>
      </p:sp>
      <p:sp>
        <p:nvSpPr>
          <p:cNvPr id="7" name="日期占位符 3"/>
          <p:cNvSpPr>
            <a:spLocks noGrp="1"/>
          </p:cNvSpPr>
          <p:nvPr>
            <p:ph type="dt" sz="half" idx="2"/>
          </p:nvPr>
        </p:nvSpPr>
        <p:spPr>
          <a:xfrm>
            <a:off x="609857" y="6356350"/>
            <a:ext cx="2845464"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F689BE7-B3AB-45CF-A644-3A1994F545F4}" type="datetime1">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2026/6/13</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57855" y="6356350"/>
            <a:ext cx="4149408"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tint val="75000"/>
                  </a:schemeClr>
                </a:solidFill>
                <a:effectLst/>
                <a:uLnTx/>
                <a:uFillTx/>
                <a:latin typeface="+mn-lt"/>
                <a:ea typeface="+mn-ea"/>
                <a:cs typeface="+mn-cs"/>
              </a:rPr>
              <a:t>深圳市大数据研究院</a:t>
            </a:r>
            <a:r>
              <a:rPr kumimoji="0" lang="en-US" altLang="zh-CN" sz="1200" b="0" i="0" u="none" strike="noStrike" kern="1200" cap="none" spc="0" normalizeH="0" baseline="0" noProof="0" dirty="0">
                <a:ln>
                  <a:noFill/>
                </a:ln>
                <a:solidFill>
                  <a:schemeClr val="tx1">
                    <a:tint val="75000"/>
                  </a:schemeClr>
                </a:solidFill>
                <a:effectLst/>
                <a:uLnTx/>
                <a:uFillTx/>
                <a:latin typeface="+mn-lt"/>
                <a:ea typeface="+mn-ea"/>
                <a:cs typeface="+mn-cs"/>
              </a:rPr>
              <a:t>&amp;</a:t>
            </a:r>
            <a:r>
              <a:rPr kumimoji="0" lang="zh-CN" altLang="en-US" sz="1200" b="0" i="0" u="none" strike="noStrike" kern="1200" cap="none" spc="0" normalizeH="0" baseline="0" noProof="0" dirty="0">
                <a:ln>
                  <a:noFill/>
                </a:ln>
                <a:solidFill>
                  <a:schemeClr val="tx1">
                    <a:tint val="75000"/>
                  </a:schemeClr>
                </a:solidFill>
                <a:effectLst/>
                <a:uLnTx/>
                <a:uFillTx/>
                <a:latin typeface="+mn-lt"/>
                <a:ea typeface="+mn-ea"/>
                <a:cs typeface="+mn-cs"/>
              </a:rPr>
              <a:t>国家健康医疗大数据研究院（深圳）</a:t>
            </a:r>
          </a:p>
        </p:txBody>
      </p:sp>
      <p:sp>
        <p:nvSpPr>
          <p:cNvPr id="9" name="灯片编号占位符 5"/>
          <p:cNvSpPr>
            <a:spLocks noGrp="1"/>
          </p:cNvSpPr>
          <p:nvPr>
            <p:ph type="sldNum" sz="quarter" idx="4"/>
          </p:nvPr>
        </p:nvSpPr>
        <p:spPr>
          <a:xfrm>
            <a:off x="8737001" y="6356350"/>
            <a:ext cx="2845464" cy="365125"/>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Calibri" panose="020F0502020204030204" charset="0"/>
                <a:ea typeface="宋体" pitchFamily="2" charset="-122"/>
                <a:cs typeface="+mn-cs"/>
              </a:rPr>
              <a:t>‹#›</a:t>
            </a:fld>
            <a:endParaRPr lang="zh-CN" altLang="en-US" strike="noStrike" noProof="1">
              <a:latin typeface="Calibri" panose="020F050202020403020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804340" y="1600201"/>
            <a:ext cx="713533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8142872" y="1600201"/>
            <a:ext cx="713533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3"/>
          <p:cNvSpPr>
            <a:spLocks noGrp="1"/>
          </p:cNvSpPr>
          <p:nvPr>
            <p:ph type="dt" sz="half" idx="12"/>
          </p:nvPr>
        </p:nvSpPr>
        <p:spPr>
          <a:xfrm>
            <a:off x="609857" y="6356350"/>
            <a:ext cx="2845464"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F83BD41-16D3-4EE6-8164-B6F8003D832F}" type="datetime1">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2026/6/13</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166285" y="6356350"/>
            <a:ext cx="3859752"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深圳市大数据研究院</a:t>
            </a:r>
          </a:p>
        </p:txBody>
      </p:sp>
      <p:sp>
        <p:nvSpPr>
          <p:cNvPr id="9" name="灯片编号占位符 5"/>
          <p:cNvSpPr>
            <a:spLocks noGrp="1"/>
          </p:cNvSpPr>
          <p:nvPr>
            <p:ph type="sldNum" sz="quarter" idx="4"/>
          </p:nvPr>
        </p:nvSpPr>
        <p:spPr>
          <a:xfrm>
            <a:off x="8737001" y="6356350"/>
            <a:ext cx="2845464" cy="365125"/>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Calibri" panose="020F0502020204030204" charset="0"/>
                <a:ea typeface="宋体" pitchFamily="2" charset="-122"/>
                <a:cs typeface="+mn-cs"/>
              </a:rPr>
              <a:t>‹#›</a:t>
            </a:fld>
            <a:endParaRPr lang="zh-CN" altLang="en-US" strike="noStrike" noProof="1">
              <a:latin typeface="Calibri" panose="020F050202020403020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4" y="274638"/>
            <a:ext cx="10972874" cy="1143000"/>
          </a:xfrm>
        </p:spPr>
        <p:txBody>
          <a:bodyPr/>
          <a:lstStyle>
            <a:lvl1pPr>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09604" y="1535113"/>
            <a:ext cx="53869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09604" y="2174875"/>
            <a:ext cx="53869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193408" y="1535113"/>
            <a:ext cx="53890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193408" y="2174875"/>
            <a:ext cx="53890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3"/>
          <p:cNvSpPr>
            <a:spLocks noGrp="1"/>
          </p:cNvSpPr>
          <p:nvPr>
            <p:ph type="dt" sz="half" idx="12"/>
          </p:nvPr>
        </p:nvSpPr>
        <p:spPr>
          <a:xfrm>
            <a:off x="609857" y="6356350"/>
            <a:ext cx="2845464"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FA54E16-64A1-4EA9-BE51-F88242F5F233}" type="datetime1">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2026/6/13</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13"/>
          </p:nvPr>
        </p:nvSpPr>
        <p:spPr>
          <a:xfrm>
            <a:off x="4166285" y="6356350"/>
            <a:ext cx="3859752"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深圳市大数据研究院</a:t>
            </a:r>
          </a:p>
        </p:txBody>
      </p:sp>
      <p:sp>
        <p:nvSpPr>
          <p:cNvPr id="9" name="灯片编号占位符 5"/>
          <p:cNvSpPr>
            <a:spLocks noGrp="1"/>
          </p:cNvSpPr>
          <p:nvPr>
            <p:ph type="sldNum" sz="quarter" idx="14"/>
          </p:nvPr>
        </p:nvSpPr>
        <p:spPr>
          <a:xfrm>
            <a:off x="8737001" y="6356350"/>
            <a:ext cx="2845464" cy="365125"/>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Calibri" panose="020F0502020204030204" charset="0"/>
                <a:ea typeface="宋体" pitchFamily="2" charset="-122"/>
                <a:cs typeface="+mn-cs"/>
              </a:rPr>
              <a:t>‹#›</a:t>
            </a:fld>
            <a:endParaRPr lang="zh-CN" altLang="en-US" strike="noStrike" noProof="1">
              <a:latin typeface="Calibri" panose="020F050202020403020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页脚占位符 4"/>
          <p:cNvSpPr>
            <a:spLocks noGrp="1"/>
          </p:cNvSpPr>
          <p:nvPr>
            <p:ph type="ftr" sz="quarter" idx="3"/>
          </p:nvPr>
        </p:nvSpPr>
        <p:spPr>
          <a:xfrm>
            <a:off x="4166285" y="6698278"/>
            <a:ext cx="3859752" cy="159722"/>
          </a:xfrm>
          <a:prstGeom prst="rect">
            <a:avLst/>
          </a:prstGeom>
        </p:spPr>
        <p:txBody>
          <a:bodyPr vert="horz" lIns="91440" tIns="45720" rIns="91440" bIns="45720" rtlCol="0" anchor="ctr"/>
          <a:lstStyle>
            <a:lvl1pPr algn="ctr" fontAlgn="auto">
              <a:spcBef>
                <a:spcPts val="0"/>
              </a:spcBef>
              <a:spcAft>
                <a:spcPts val="0"/>
              </a:spcAft>
              <a:defRPr sz="1000">
                <a:solidFill>
                  <a:schemeClr val="bg1"/>
                </a:solidFill>
                <a:latin typeface="微软雅黑" panose="020B0503020204020204" charset="-122"/>
                <a:ea typeface="微软雅黑" panose="020B0503020204020204" charset="-122"/>
              </a:defRPr>
            </a:lvl1pPr>
          </a:lstStyle>
          <a:p>
            <a:pPr>
              <a:defRPr/>
            </a:pPr>
            <a:r>
              <a:rPr lang="zh-CN" altLang="en-US" dirty="0"/>
              <a:t>深圳市大数据研究院</a:t>
            </a:r>
          </a:p>
        </p:txBody>
      </p:sp>
      <p:sp>
        <p:nvSpPr>
          <p:cNvPr id="4" name="日期占位符 3"/>
          <p:cNvSpPr>
            <a:spLocks noGrp="1"/>
          </p:cNvSpPr>
          <p:nvPr>
            <p:ph type="dt" sz="half" idx="2"/>
          </p:nvPr>
        </p:nvSpPr>
        <p:spPr>
          <a:xfrm>
            <a:off x="609857" y="6698278"/>
            <a:ext cx="2845464" cy="159722"/>
          </a:xfrm>
          <a:prstGeom prst="rect">
            <a:avLst/>
          </a:prstGeom>
        </p:spPr>
        <p:txBody>
          <a:bodyPr vert="horz" lIns="91440" tIns="45720" rIns="91440" bIns="45720" rtlCol="0" anchor="ctr"/>
          <a:lstStyle>
            <a:lvl1pPr algn="l" fontAlgn="auto">
              <a:spcBef>
                <a:spcPts val="0"/>
              </a:spcBef>
              <a:spcAft>
                <a:spcPts val="0"/>
              </a:spcAft>
              <a:defRPr sz="1100">
                <a:solidFill>
                  <a:schemeClr val="bg1"/>
                </a:solidFill>
                <a:latin typeface="+mn-lt"/>
                <a:ea typeface="+mn-ea"/>
              </a:defRPr>
            </a:lvl1pPr>
          </a:lstStyle>
          <a:p>
            <a:pPr>
              <a:defRPr/>
            </a:pPr>
            <a:fld id="{D888553D-C468-47C1-AAA5-D4683C3CCEB1}" type="datetime1">
              <a:rPr lang="zh-CN" altLang="en-US" smtClean="0"/>
              <a:t>2026/6/13</a:t>
            </a:fld>
            <a:endParaRPr lang="zh-CN" altLang="en-US"/>
          </a:p>
        </p:txBody>
      </p:sp>
      <p:sp>
        <p:nvSpPr>
          <p:cNvPr id="5" name="灯片编号占位符 5"/>
          <p:cNvSpPr>
            <a:spLocks noGrp="1"/>
          </p:cNvSpPr>
          <p:nvPr>
            <p:ph type="sldNum" sz="quarter" idx="4"/>
          </p:nvPr>
        </p:nvSpPr>
        <p:spPr>
          <a:xfrm>
            <a:off x="8734439" y="6698278"/>
            <a:ext cx="2845464" cy="159722"/>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charset="0"/>
              </a:defRPr>
            </a:lvl1pPr>
          </a:lstStyle>
          <a:p>
            <a:pPr lvl="0" eaLnBrk="1" fontAlgn="base" hangingPunct="1"/>
            <a:fld id="{9A0DB2DC-4C9A-4742-B13C-FB6460FD3503}" type="slidenum">
              <a:rPr lang="zh-CN" altLang="en-US" strike="noStrike" noProof="1" dirty="0">
                <a:latin typeface="Calibri" panose="020F0502020204030204" charset="0"/>
                <a:ea typeface="宋体" pitchFamily="2" charset="-122"/>
                <a:cs typeface="+mn-cs"/>
              </a:rPr>
              <a:t>‹#›</a:t>
            </a:fld>
            <a:endParaRPr lang="zh-CN" altLang="en-US" strike="noStrike" noProof="1">
              <a:latin typeface="Arial" panose="020B060402020209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页脚占位符 4"/>
          <p:cNvSpPr>
            <a:spLocks noGrp="1"/>
          </p:cNvSpPr>
          <p:nvPr>
            <p:ph type="ftr" sz="quarter" idx="3"/>
          </p:nvPr>
        </p:nvSpPr>
        <p:spPr>
          <a:xfrm>
            <a:off x="4166285" y="6698278"/>
            <a:ext cx="3859752" cy="159722"/>
          </a:xfrm>
          <a:prstGeom prst="rect">
            <a:avLst/>
          </a:prstGeom>
        </p:spPr>
        <p:txBody>
          <a:bodyPr vert="horz" lIns="91440" tIns="45720" rIns="91440" bIns="45720" rtlCol="0" anchor="ctr"/>
          <a:lstStyle>
            <a:lvl1pPr algn="ctr" fontAlgn="auto">
              <a:spcBef>
                <a:spcPts val="0"/>
              </a:spcBef>
              <a:spcAft>
                <a:spcPts val="0"/>
              </a:spcAft>
              <a:defRPr sz="1000">
                <a:solidFill>
                  <a:schemeClr val="bg1"/>
                </a:solidFill>
                <a:latin typeface="微软雅黑" panose="020B0503020204020204" charset="-122"/>
                <a:ea typeface="微软雅黑" panose="020B0503020204020204" charset="-122"/>
              </a:defRPr>
            </a:lvl1pPr>
          </a:lstStyle>
          <a:p>
            <a:pPr>
              <a:defRPr/>
            </a:pPr>
            <a:r>
              <a:rPr lang="zh-CN" altLang="en-US" dirty="0"/>
              <a:t>深圳市大数据研究院</a:t>
            </a:r>
          </a:p>
        </p:txBody>
      </p:sp>
      <p:sp>
        <p:nvSpPr>
          <p:cNvPr id="3" name="日期占位符 3"/>
          <p:cNvSpPr>
            <a:spLocks noGrp="1"/>
          </p:cNvSpPr>
          <p:nvPr>
            <p:ph type="dt" sz="half" idx="2"/>
          </p:nvPr>
        </p:nvSpPr>
        <p:spPr>
          <a:xfrm>
            <a:off x="609857" y="6698278"/>
            <a:ext cx="2845464" cy="159722"/>
          </a:xfrm>
          <a:prstGeom prst="rect">
            <a:avLst/>
          </a:prstGeom>
        </p:spPr>
        <p:txBody>
          <a:bodyPr vert="horz" lIns="91440" tIns="45720" rIns="91440" bIns="45720" rtlCol="0" anchor="ctr"/>
          <a:lstStyle>
            <a:lvl1pPr algn="l" fontAlgn="auto">
              <a:spcBef>
                <a:spcPts val="0"/>
              </a:spcBef>
              <a:spcAft>
                <a:spcPts val="0"/>
              </a:spcAft>
              <a:defRPr sz="1100">
                <a:solidFill>
                  <a:schemeClr val="bg1"/>
                </a:solidFill>
                <a:latin typeface="+mn-lt"/>
                <a:ea typeface="+mn-ea"/>
              </a:defRPr>
            </a:lvl1pPr>
          </a:lstStyle>
          <a:p>
            <a:pPr>
              <a:defRPr/>
            </a:pPr>
            <a:fld id="{A7B0F136-9F2B-48A7-971F-34EDED1D5EC0}" type="datetime1">
              <a:rPr lang="zh-CN" altLang="en-US" smtClean="0"/>
              <a:t>2026/6/13</a:t>
            </a:fld>
            <a:endParaRPr lang="zh-CN" altLang="en-US"/>
          </a:p>
        </p:txBody>
      </p:sp>
      <p:sp>
        <p:nvSpPr>
          <p:cNvPr id="4" name="灯片编号占位符 5"/>
          <p:cNvSpPr>
            <a:spLocks noGrp="1"/>
          </p:cNvSpPr>
          <p:nvPr>
            <p:ph type="sldNum" sz="quarter" idx="4"/>
          </p:nvPr>
        </p:nvSpPr>
        <p:spPr>
          <a:xfrm>
            <a:off x="8734439" y="6698278"/>
            <a:ext cx="2845464" cy="159722"/>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charset="0"/>
              </a:defRPr>
            </a:lvl1pPr>
          </a:lstStyle>
          <a:p>
            <a:pPr lvl="0" eaLnBrk="1" fontAlgn="base" hangingPunct="1"/>
            <a:fld id="{9A0DB2DC-4C9A-4742-B13C-FB6460FD3503}" type="slidenum">
              <a:rPr lang="zh-CN" altLang="en-US" strike="noStrike" noProof="1" dirty="0">
                <a:latin typeface="Calibri" panose="020F0502020204030204" charset="0"/>
                <a:ea typeface="宋体" pitchFamily="2" charset="-122"/>
                <a:cs typeface="+mn-cs"/>
              </a:rPr>
              <a:t>‹#›</a:t>
            </a:fld>
            <a:endParaRPr lang="zh-CN" altLang="en-US" strike="noStrike" noProof="1">
              <a:latin typeface="Arial" panose="020B060402020209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0"/>
            <a:ext cx="4011111" cy="1162050"/>
          </a:xfrm>
        </p:spPr>
        <p:txBody>
          <a:bodyPr anchor="b"/>
          <a:lstStyle>
            <a:lvl1pPr algn="l">
              <a:defRPr sz="2000" b="1"/>
            </a:lvl1pPr>
          </a:lstStyle>
          <a:p>
            <a:pPr fontAlgn="base"/>
            <a:r>
              <a:rPr lang="zh-CN" altLang="en-US" strike="noStrike" noProof="1"/>
              <a:t>单击此处编辑母版标题样式</a:t>
            </a:r>
          </a:p>
        </p:txBody>
      </p:sp>
      <p:sp>
        <p:nvSpPr>
          <p:cNvPr id="3" name="内容占位符 2"/>
          <p:cNvSpPr>
            <a:spLocks noGrp="1"/>
          </p:cNvSpPr>
          <p:nvPr>
            <p:ph idx="1"/>
          </p:nvPr>
        </p:nvSpPr>
        <p:spPr>
          <a:xfrm>
            <a:off x="4766766" y="273051"/>
            <a:ext cx="681571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09605" y="1435101"/>
            <a:ext cx="401111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p>
        </p:txBody>
      </p:sp>
      <p:sp>
        <p:nvSpPr>
          <p:cNvPr id="7" name="日期占位符 3"/>
          <p:cNvSpPr>
            <a:spLocks noGrp="1"/>
          </p:cNvSpPr>
          <p:nvPr>
            <p:ph type="dt" sz="half" idx="12"/>
          </p:nvPr>
        </p:nvSpPr>
        <p:spPr>
          <a:xfrm>
            <a:off x="609857" y="6356350"/>
            <a:ext cx="2845464"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9703A05-C822-4C29-9672-69C989E8A8B6}" type="datetime1">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2026/6/13</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166285" y="6356350"/>
            <a:ext cx="3859752"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深圳市大数据研究院</a:t>
            </a:r>
          </a:p>
        </p:txBody>
      </p:sp>
      <p:sp>
        <p:nvSpPr>
          <p:cNvPr id="9" name="灯片编号占位符 5"/>
          <p:cNvSpPr>
            <a:spLocks noGrp="1"/>
          </p:cNvSpPr>
          <p:nvPr>
            <p:ph type="sldNum" sz="quarter" idx="4"/>
          </p:nvPr>
        </p:nvSpPr>
        <p:spPr>
          <a:xfrm>
            <a:off x="8737001" y="6356350"/>
            <a:ext cx="2845464" cy="365125"/>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Calibri" panose="020F0502020204030204" charset="0"/>
                <a:ea typeface="宋体" pitchFamily="2" charset="-122"/>
                <a:cs typeface="+mn-cs"/>
              </a:rPr>
              <a:t>‹#›</a:t>
            </a:fld>
            <a:endParaRPr lang="zh-CN" altLang="en-US" strike="noStrike" noProof="1">
              <a:latin typeface="Calibri" panose="020F050202020403020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89733" y="4800600"/>
            <a:ext cx="7315249" cy="566738"/>
          </a:xfrm>
        </p:spPr>
        <p:txBody>
          <a:bodyPr anchor="b"/>
          <a:lstStyle>
            <a:lvl1pPr algn="l">
              <a:defRPr sz="2000" b="1"/>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2389733" y="612775"/>
            <a:ext cx="7315249"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9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33" y="5367338"/>
            <a:ext cx="731524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p>
        </p:txBody>
      </p:sp>
      <p:sp>
        <p:nvSpPr>
          <p:cNvPr id="7" name="日期占位符 3"/>
          <p:cNvSpPr>
            <a:spLocks noGrp="1"/>
          </p:cNvSpPr>
          <p:nvPr>
            <p:ph type="dt" sz="half" idx="12"/>
          </p:nvPr>
        </p:nvSpPr>
        <p:spPr>
          <a:xfrm>
            <a:off x="609857" y="6356350"/>
            <a:ext cx="2845464"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8978A53-727D-4315-BD08-C8F5DF1D05D2}" type="datetime1">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2026/6/13</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166285" y="6356350"/>
            <a:ext cx="3859752"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深圳市大数据研究院</a:t>
            </a:r>
          </a:p>
        </p:txBody>
      </p:sp>
      <p:sp>
        <p:nvSpPr>
          <p:cNvPr id="9" name="灯片编号占位符 5"/>
          <p:cNvSpPr>
            <a:spLocks noGrp="1"/>
          </p:cNvSpPr>
          <p:nvPr>
            <p:ph type="sldNum" sz="quarter" idx="4"/>
          </p:nvPr>
        </p:nvSpPr>
        <p:spPr>
          <a:xfrm>
            <a:off x="8737001" y="6356350"/>
            <a:ext cx="2845464" cy="365125"/>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Calibri" panose="020F0502020204030204" charset="0"/>
                <a:ea typeface="宋体" pitchFamily="2" charset="-122"/>
                <a:cs typeface="+mn-cs"/>
              </a:rPr>
              <a:t>‹#›</a:t>
            </a:fld>
            <a:endParaRPr lang="zh-CN" altLang="en-US" strike="noStrike" noProof="1">
              <a:latin typeface="Calibri" panose="020F050202020403020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组合 11"/>
          <p:cNvGrpSpPr/>
          <p:nvPr userDrawn="1"/>
        </p:nvGrpSpPr>
        <p:grpSpPr>
          <a:xfrm>
            <a:off x="1" y="6713854"/>
            <a:ext cx="12192321" cy="144145"/>
            <a:chOff x="0" y="10573"/>
            <a:chExt cx="19021" cy="226"/>
          </a:xfrm>
        </p:grpSpPr>
        <p:sp>
          <p:nvSpPr>
            <p:cNvPr id="9" name="矩形 10"/>
            <p:cNvSpPr/>
            <p:nvPr/>
          </p:nvSpPr>
          <p:spPr>
            <a:xfrm>
              <a:off x="0" y="10573"/>
              <a:ext cx="6350" cy="2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dirty="0">
                <a:latin typeface="微软雅黑" panose="020B0503020204020204" charset="-122"/>
                <a:ea typeface="微软雅黑" panose="020B0503020204020204" charset="-122"/>
              </a:endParaRPr>
            </a:p>
          </p:txBody>
        </p:sp>
        <p:sp>
          <p:nvSpPr>
            <p:cNvPr id="10" name="矩形 12"/>
            <p:cNvSpPr/>
            <p:nvPr/>
          </p:nvSpPr>
          <p:spPr>
            <a:xfrm>
              <a:off x="6350" y="10573"/>
              <a:ext cx="6350" cy="227"/>
            </a:xfrm>
            <a:prstGeom prst="rect">
              <a:avLst/>
            </a:prstGeom>
            <a:solidFill>
              <a:srgbClr val="A56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dirty="0">
                <a:latin typeface="微软雅黑" panose="020B0503020204020204" charset="-122"/>
                <a:ea typeface="微软雅黑" panose="020B0503020204020204" charset="-122"/>
              </a:endParaRPr>
            </a:p>
          </p:txBody>
        </p:sp>
        <p:sp>
          <p:nvSpPr>
            <p:cNvPr id="11" name="矩形 13"/>
            <p:cNvSpPr/>
            <p:nvPr/>
          </p:nvSpPr>
          <p:spPr>
            <a:xfrm>
              <a:off x="12671" y="10573"/>
              <a:ext cx="6350" cy="227"/>
            </a:xfrm>
            <a:prstGeom prst="rect">
              <a:avLst/>
            </a:prstGeom>
            <a:solidFill>
              <a:srgbClr val="C9A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dirty="0">
                <a:latin typeface="微软雅黑" panose="020B0503020204020204" charset="-122"/>
                <a:ea typeface="微软雅黑" panose="020B0503020204020204" charset="-122"/>
              </a:endParaRPr>
            </a:p>
          </p:txBody>
        </p:sp>
      </p:grpSp>
      <p:sp>
        <p:nvSpPr>
          <p:cNvPr id="1026" name="标题占位符 1"/>
          <p:cNvSpPr>
            <a:spLocks noGrp="1"/>
          </p:cNvSpPr>
          <p:nvPr>
            <p:ph type="title"/>
          </p:nvPr>
        </p:nvSpPr>
        <p:spPr>
          <a:xfrm>
            <a:off x="563617" y="274638"/>
            <a:ext cx="7987841" cy="704180"/>
          </a:xfrm>
          <a:prstGeom prst="rect">
            <a:avLst/>
          </a:prstGeom>
          <a:noFill/>
          <a:ln w="9525">
            <a:noFill/>
          </a:ln>
        </p:spPr>
        <p:txBody>
          <a:bodyPr anchor="ctr" anchorCtr="0"/>
          <a:lstStyle/>
          <a:p>
            <a:pPr lvl="0"/>
            <a:r>
              <a:rPr lang="zh-CN" altLang="en-US" dirty="0"/>
              <a:t>单击此处编辑母版标题样式</a:t>
            </a:r>
          </a:p>
        </p:txBody>
      </p:sp>
      <p:sp>
        <p:nvSpPr>
          <p:cNvPr id="1027" name="文本占位符 2"/>
          <p:cNvSpPr>
            <a:spLocks noGrp="1"/>
          </p:cNvSpPr>
          <p:nvPr>
            <p:ph type="body"/>
          </p:nvPr>
        </p:nvSpPr>
        <p:spPr>
          <a:xfrm>
            <a:off x="563617" y="1340768"/>
            <a:ext cx="11018848" cy="4785395"/>
          </a:xfrm>
          <a:prstGeom prst="rect">
            <a:avLst/>
          </a:prstGeom>
          <a:noFill/>
          <a:ln w="9525">
            <a:noFill/>
          </a:ln>
        </p:spPr>
        <p:txBody>
          <a:bodyPr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2" name="图片 1"/>
          <p:cNvPicPr>
            <a:picLocks noChangeAspect="1"/>
          </p:cNvPicPr>
          <p:nvPr userDrawn="1"/>
        </p:nvPicPr>
        <p:blipFill>
          <a:blip r:embed="rId16"/>
          <a:stretch>
            <a:fillRect/>
          </a:stretch>
        </p:blipFill>
        <p:spPr>
          <a:xfrm>
            <a:off x="490453" y="978818"/>
            <a:ext cx="11198896" cy="361950"/>
          </a:xfrm>
          <a:prstGeom prst="rect">
            <a:avLst/>
          </a:prstGeom>
        </p:spPr>
      </p:pic>
      <p:sp>
        <p:nvSpPr>
          <p:cNvPr id="3" name="灯片编号占位符 13"/>
          <p:cNvSpPr>
            <a:spLocks noGrp="1"/>
          </p:cNvSpPr>
          <p:nvPr>
            <p:ph type="sldNum" sz="quarter" idx="4"/>
          </p:nvPr>
        </p:nvSpPr>
        <p:spPr>
          <a:xfrm>
            <a:off x="8935229" y="6713854"/>
            <a:ext cx="2773243" cy="15170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855A44-EAC0-464A-94B3-E8BDEC620A0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hf hdr="0" ftr="0" dt="0"/>
  <p:txStyles>
    <p:titleStyle>
      <a:lvl1pPr algn="l" rtl="0" eaLnBrk="0" fontAlgn="base" hangingPunct="0">
        <a:spcBef>
          <a:spcPct val="0"/>
        </a:spcBef>
        <a:spcAft>
          <a:spcPct val="0"/>
        </a:spcAft>
        <a:defRPr sz="2800" kern="1200">
          <a:solidFill>
            <a:srgbClr val="7F237B"/>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itchFamily="2" charset="-122"/>
        </a:defRPr>
      </a:lvl9pPr>
    </p:titleStyle>
    <p:bodyStyle>
      <a:lvl1pPr marL="342900" indent="-342900" algn="l" rtl="0" eaLnBrk="0" fontAlgn="base" hangingPunct="0">
        <a:spcBef>
          <a:spcPct val="20000"/>
        </a:spcBef>
        <a:spcAft>
          <a:spcPct val="0"/>
        </a:spcAft>
        <a:buFont typeface="Arial" panose="020B060402020209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rtl="0" eaLnBrk="0" fontAlgn="base" hangingPunct="0">
        <a:spcBef>
          <a:spcPct val="20000"/>
        </a:spcBef>
        <a:spcAft>
          <a:spcPct val="0"/>
        </a:spcAft>
        <a:buFont typeface="Arial" panose="020B0604020202090204" pitchFamily="34" charset="0"/>
        <a:buChar char="–"/>
        <a:defRPr sz="1800" kern="1200">
          <a:solidFill>
            <a:schemeClr val="tx1"/>
          </a:solidFill>
          <a:latin typeface="微软雅黑" panose="020B0503020204020204" charset="-122"/>
          <a:ea typeface="微软雅黑" panose="020B0503020204020204" charset="-122"/>
          <a:cs typeface="+mn-cs"/>
        </a:defRPr>
      </a:lvl2pPr>
      <a:lvl3pPr marL="1143000" indent="-228600" algn="l" rtl="0" eaLnBrk="0" fontAlgn="base" hangingPunct="0">
        <a:spcBef>
          <a:spcPct val="20000"/>
        </a:spcBef>
        <a:spcAft>
          <a:spcPct val="0"/>
        </a:spcAft>
        <a:buFont typeface="Arial" panose="020B0604020202090204" pitchFamily="34" charset="0"/>
        <a:buChar char="•"/>
        <a:defRPr sz="1600" kern="1200">
          <a:solidFill>
            <a:schemeClr val="tx1"/>
          </a:solidFill>
          <a:latin typeface="微软雅黑" panose="020B0503020204020204" charset="-122"/>
          <a:ea typeface="微软雅黑" panose="020B0503020204020204" charset="-122"/>
          <a:cs typeface="+mn-cs"/>
        </a:defRPr>
      </a:lvl3pPr>
      <a:lvl4pPr marL="1600200" indent="-228600" algn="l" rtl="0" eaLnBrk="0" fontAlgn="base" hangingPunct="0">
        <a:spcBef>
          <a:spcPct val="20000"/>
        </a:spcBef>
        <a:spcAft>
          <a:spcPct val="0"/>
        </a:spcAft>
        <a:buFont typeface="Arial" panose="020B0604020202090204" pitchFamily="34" charset="0"/>
        <a:buChar char="–"/>
        <a:defRPr sz="1400" kern="1200">
          <a:solidFill>
            <a:schemeClr val="tx1"/>
          </a:solidFill>
          <a:latin typeface="微软雅黑" panose="020B0503020204020204" charset="-122"/>
          <a:ea typeface="微软雅黑" panose="020B0503020204020204" charset="-122"/>
          <a:cs typeface="+mn-cs"/>
        </a:defRPr>
      </a:lvl4pPr>
      <a:lvl5pPr marL="2057400" indent="-228600" algn="l" rtl="0" eaLnBrk="0" fontAlgn="base" hangingPunct="0">
        <a:spcBef>
          <a:spcPct val="20000"/>
        </a:spcBef>
        <a:spcAft>
          <a:spcPct val="0"/>
        </a:spcAft>
        <a:buFont typeface="Arial" panose="020B0604020202090204" pitchFamily="34" charset="0"/>
        <a:buChar char="»"/>
        <a:defRPr sz="14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23" y="333025"/>
            <a:ext cx="10515877" cy="5370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23" y="1098509"/>
            <a:ext cx="10515877" cy="4792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8"/>
          <p:cNvSpPr>
            <a:spLocks noChangeShapeType="1"/>
          </p:cNvSpPr>
          <p:nvPr userDrawn="1"/>
        </p:nvSpPr>
        <p:spPr bwMode="auto">
          <a:xfrm>
            <a:off x="771381" y="6049098"/>
            <a:ext cx="10668281" cy="0"/>
          </a:xfrm>
          <a:prstGeom prst="line">
            <a:avLst/>
          </a:prstGeom>
          <a:noFill/>
          <a:ln w="19050">
            <a:solidFill>
              <a:srgbClr val="7030A0"/>
            </a:solidFill>
            <a:round/>
          </a:ln>
        </p:spPr>
        <p:txBody>
          <a:bodyPr/>
          <a:lstStyle/>
          <a:p>
            <a:pPr>
              <a:buFont typeface="Arial" panose="020B0604020202090204" pitchFamily="34" charset="0"/>
              <a:buNone/>
              <a:defRPr/>
            </a:pPr>
            <a:endParaRPr lang="en-US" sz="1980">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04240" rtl="0" eaLnBrk="1" latinLnBrk="0" hangingPunct="1">
        <a:lnSpc>
          <a:spcPct val="90000"/>
        </a:lnSpc>
        <a:spcBef>
          <a:spcPct val="0"/>
        </a:spcBef>
        <a:buNone/>
        <a:defRPr sz="2770" b="1" kern="1200">
          <a:solidFill>
            <a:srgbClr val="7030A0"/>
          </a:solidFill>
          <a:latin typeface="华文楷体" panose="02010600040101010101" pitchFamily="2" charset="-122"/>
          <a:ea typeface="华文楷体" panose="02010600040101010101" pitchFamily="2" charset="-122"/>
          <a:cs typeface="+mj-cs"/>
        </a:defRPr>
      </a:lvl1pPr>
    </p:titleStyle>
    <p:bodyStyle>
      <a:lvl1pPr marL="226060" indent="-226060" algn="l" defTabSz="904240" rtl="0" eaLnBrk="1" latinLnBrk="0" hangingPunct="1">
        <a:lnSpc>
          <a:spcPct val="90000"/>
        </a:lnSpc>
        <a:spcBef>
          <a:spcPts val="990"/>
        </a:spcBef>
        <a:buFont typeface="Arial" panose="020B0604020202090204" pitchFamily="34" charset="0"/>
        <a:buChar char="•"/>
        <a:defRPr sz="1980" b="1" kern="1200">
          <a:solidFill>
            <a:schemeClr val="tx1"/>
          </a:solidFill>
          <a:latin typeface="华文楷体" panose="02010600040101010101" pitchFamily="2" charset="-122"/>
          <a:ea typeface="华文楷体" panose="02010600040101010101" pitchFamily="2" charset="-122"/>
          <a:cs typeface="+mn-cs"/>
        </a:defRPr>
      </a:lvl1pPr>
      <a:lvl2pPr marL="452120" indent="-226060" algn="l" defTabSz="904240" rtl="0" eaLnBrk="1" latinLnBrk="0" hangingPunct="1">
        <a:lnSpc>
          <a:spcPct val="90000"/>
        </a:lnSpc>
        <a:spcBef>
          <a:spcPts val="495"/>
        </a:spcBef>
        <a:buFont typeface="Calibri" panose="020F0502020204030204" charset="0"/>
        <a:buChar char="‒"/>
        <a:defRPr sz="1780" b="1" kern="1200">
          <a:solidFill>
            <a:schemeClr val="tx1"/>
          </a:solidFill>
          <a:latin typeface="华文楷体" panose="02010600040101010101" pitchFamily="2" charset="-122"/>
          <a:ea typeface="华文楷体" panose="02010600040101010101" pitchFamily="2" charset="-122"/>
          <a:cs typeface="+mn-cs"/>
        </a:defRPr>
      </a:lvl2pPr>
      <a:lvl3pPr marL="678180" indent="-226060" algn="l" defTabSz="904240" rtl="0" eaLnBrk="1" latinLnBrk="0" hangingPunct="1">
        <a:lnSpc>
          <a:spcPct val="90000"/>
        </a:lnSpc>
        <a:spcBef>
          <a:spcPts val="495"/>
        </a:spcBef>
        <a:buFont typeface="Courier New" panose="02070409020205090404" pitchFamily="49" charset="0"/>
        <a:buChar char="o"/>
        <a:defRPr sz="1585" b="1" kern="1200">
          <a:solidFill>
            <a:schemeClr val="tx1"/>
          </a:solidFill>
          <a:latin typeface="华文楷体" panose="02010600040101010101" pitchFamily="2" charset="-122"/>
          <a:ea typeface="华文楷体" panose="02010600040101010101" pitchFamily="2" charset="-122"/>
          <a:cs typeface="+mn-cs"/>
        </a:defRPr>
      </a:lvl3pPr>
      <a:lvl4pPr marL="904240" indent="-226060" algn="l" defTabSz="904240" rtl="0" eaLnBrk="1" latinLnBrk="0" hangingPunct="1">
        <a:lnSpc>
          <a:spcPct val="90000"/>
        </a:lnSpc>
        <a:spcBef>
          <a:spcPts val="495"/>
        </a:spcBef>
        <a:buFont typeface="Wingdings" panose="05000000000000000000" pitchFamily="2" charset="2"/>
        <a:buChar char="§"/>
        <a:defRPr sz="1385" b="1" kern="1200">
          <a:solidFill>
            <a:schemeClr val="tx1"/>
          </a:solidFill>
          <a:latin typeface="华文楷体" panose="02010600040101010101" pitchFamily="2" charset="-122"/>
          <a:ea typeface="华文楷体" panose="02010600040101010101" pitchFamily="2" charset="-122"/>
          <a:cs typeface="+mn-cs"/>
        </a:defRPr>
      </a:lvl4pPr>
      <a:lvl5pPr marL="1130935" indent="-226060" algn="l" defTabSz="904240" rtl="0" eaLnBrk="1" latinLnBrk="0" hangingPunct="1">
        <a:lnSpc>
          <a:spcPct val="90000"/>
        </a:lnSpc>
        <a:spcBef>
          <a:spcPts val="495"/>
        </a:spcBef>
        <a:buFont typeface="Wingdings" panose="05000000000000000000" pitchFamily="2" charset="2"/>
        <a:buChar char="v"/>
        <a:defRPr sz="1385" b="1" kern="1200">
          <a:solidFill>
            <a:schemeClr val="tx1"/>
          </a:solidFill>
          <a:latin typeface="华文楷体" panose="02010600040101010101" pitchFamily="2" charset="-122"/>
          <a:ea typeface="华文楷体" panose="02010600040101010101" pitchFamily="2" charset="-122"/>
          <a:cs typeface="+mn-cs"/>
        </a:defRPr>
      </a:lvl5pPr>
      <a:lvl6pPr marL="2487295" indent="-226060" algn="l" defTabSz="904240" rtl="0" eaLnBrk="1" latinLnBrk="0" hangingPunct="1">
        <a:lnSpc>
          <a:spcPct val="90000"/>
        </a:lnSpc>
        <a:spcBef>
          <a:spcPts val="495"/>
        </a:spcBef>
        <a:buFont typeface="Arial" panose="020B0604020202090204" pitchFamily="34" charset="0"/>
        <a:buChar char="•"/>
        <a:defRPr sz="1780" kern="1200">
          <a:solidFill>
            <a:schemeClr val="tx1"/>
          </a:solidFill>
          <a:latin typeface="+mn-lt"/>
          <a:ea typeface="+mn-ea"/>
          <a:cs typeface="+mn-cs"/>
        </a:defRPr>
      </a:lvl6pPr>
      <a:lvl7pPr marL="2939415" indent="-226060" algn="l" defTabSz="904240" rtl="0" eaLnBrk="1" latinLnBrk="0" hangingPunct="1">
        <a:lnSpc>
          <a:spcPct val="90000"/>
        </a:lnSpc>
        <a:spcBef>
          <a:spcPts val="495"/>
        </a:spcBef>
        <a:buFont typeface="Arial" panose="020B0604020202090204" pitchFamily="34" charset="0"/>
        <a:buChar char="•"/>
        <a:defRPr sz="1780" kern="1200">
          <a:solidFill>
            <a:schemeClr val="tx1"/>
          </a:solidFill>
          <a:latin typeface="+mn-lt"/>
          <a:ea typeface="+mn-ea"/>
          <a:cs typeface="+mn-cs"/>
        </a:defRPr>
      </a:lvl7pPr>
      <a:lvl8pPr marL="3392170" indent="-226060" algn="l" defTabSz="904240" rtl="0" eaLnBrk="1" latinLnBrk="0" hangingPunct="1">
        <a:lnSpc>
          <a:spcPct val="90000"/>
        </a:lnSpc>
        <a:spcBef>
          <a:spcPts val="495"/>
        </a:spcBef>
        <a:buFont typeface="Arial" panose="020B0604020202090204" pitchFamily="34" charset="0"/>
        <a:buChar char="•"/>
        <a:defRPr sz="1780" kern="1200">
          <a:solidFill>
            <a:schemeClr val="tx1"/>
          </a:solidFill>
          <a:latin typeface="+mn-lt"/>
          <a:ea typeface="+mn-ea"/>
          <a:cs typeface="+mn-cs"/>
        </a:defRPr>
      </a:lvl8pPr>
      <a:lvl9pPr marL="3844290" indent="-226060" algn="l" defTabSz="904240" rtl="0" eaLnBrk="1" latinLnBrk="0" hangingPunct="1">
        <a:lnSpc>
          <a:spcPct val="90000"/>
        </a:lnSpc>
        <a:spcBef>
          <a:spcPts val="495"/>
        </a:spcBef>
        <a:buFont typeface="Arial" panose="020B0604020202090204" pitchFamily="34" charset="0"/>
        <a:buChar char="•"/>
        <a:defRPr sz="1780" kern="1200">
          <a:solidFill>
            <a:schemeClr val="tx1"/>
          </a:solidFill>
          <a:latin typeface="+mn-lt"/>
          <a:ea typeface="+mn-ea"/>
          <a:cs typeface="+mn-cs"/>
        </a:defRPr>
      </a:lvl9pPr>
    </p:bodyStyle>
    <p:otherStyle>
      <a:defPPr>
        <a:defRPr lang="en-US"/>
      </a:defPPr>
      <a:lvl1pPr marL="0" algn="l" defTabSz="904240" rtl="0" eaLnBrk="1" latinLnBrk="0" hangingPunct="1">
        <a:defRPr sz="1780" kern="1200">
          <a:solidFill>
            <a:schemeClr val="tx1"/>
          </a:solidFill>
          <a:latin typeface="+mn-lt"/>
          <a:ea typeface="+mn-ea"/>
          <a:cs typeface="+mn-cs"/>
        </a:defRPr>
      </a:lvl1pPr>
      <a:lvl2pPr marL="452120" algn="l" defTabSz="904240" rtl="0" eaLnBrk="1" latinLnBrk="0" hangingPunct="1">
        <a:defRPr sz="1780" kern="1200">
          <a:solidFill>
            <a:schemeClr val="tx1"/>
          </a:solidFill>
          <a:latin typeface="+mn-lt"/>
          <a:ea typeface="+mn-ea"/>
          <a:cs typeface="+mn-cs"/>
        </a:defRPr>
      </a:lvl2pPr>
      <a:lvl3pPr marL="904240" algn="l" defTabSz="904240" rtl="0" eaLnBrk="1" latinLnBrk="0" hangingPunct="1">
        <a:defRPr sz="1780" kern="1200">
          <a:solidFill>
            <a:schemeClr val="tx1"/>
          </a:solidFill>
          <a:latin typeface="+mn-lt"/>
          <a:ea typeface="+mn-ea"/>
          <a:cs typeface="+mn-cs"/>
        </a:defRPr>
      </a:lvl3pPr>
      <a:lvl4pPr marL="1356995" algn="l" defTabSz="904240" rtl="0" eaLnBrk="1" latinLnBrk="0" hangingPunct="1">
        <a:defRPr sz="1780" kern="1200">
          <a:solidFill>
            <a:schemeClr val="tx1"/>
          </a:solidFill>
          <a:latin typeface="+mn-lt"/>
          <a:ea typeface="+mn-ea"/>
          <a:cs typeface="+mn-cs"/>
        </a:defRPr>
      </a:lvl4pPr>
      <a:lvl5pPr marL="1809115" algn="l" defTabSz="904240" rtl="0" eaLnBrk="1" latinLnBrk="0" hangingPunct="1">
        <a:defRPr sz="1780" kern="1200">
          <a:solidFill>
            <a:schemeClr val="tx1"/>
          </a:solidFill>
          <a:latin typeface="+mn-lt"/>
          <a:ea typeface="+mn-ea"/>
          <a:cs typeface="+mn-cs"/>
        </a:defRPr>
      </a:lvl5pPr>
      <a:lvl6pPr marL="2261235" algn="l" defTabSz="904240" rtl="0" eaLnBrk="1" latinLnBrk="0" hangingPunct="1">
        <a:defRPr sz="1780" kern="1200">
          <a:solidFill>
            <a:schemeClr val="tx1"/>
          </a:solidFill>
          <a:latin typeface="+mn-lt"/>
          <a:ea typeface="+mn-ea"/>
          <a:cs typeface="+mn-cs"/>
        </a:defRPr>
      </a:lvl6pPr>
      <a:lvl7pPr marL="2713355" algn="l" defTabSz="904240" rtl="0" eaLnBrk="1" latinLnBrk="0" hangingPunct="1">
        <a:defRPr sz="1780" kern="1200">
          <a:solidFill>
            <a:schemeClr val="tx1"/>
          </a:solidFill>
          <a:latin typeface="+mn-lt"/>
          <a:ea typeface="+mn-ea"/>
          <a:cs typeface="+mn-cs"/>
        </a:defRPr>
      </a:lvl7pPr>
      <a:lvl8pPr marL="3166110" algn="l" defTabSz="904240" rtl="0" eaLnBrk="1" latinLnBrk="0" hangingPunct="1">
        <a:defRPr sz="1780" kern="1200">
          <a:solidFill>
            <a:schemeClr val="tx1"/>
          </a:solidFill>
          <a:latin typeface="+mn-lt"/>
          <a:ea typeface="+mn-ea"/>
          <a:cs typeface="+mn-cs"/>
        </a:defRPr>
      </a:lvl8pPr>
      <a:lvl9pPr marL="3618230" algn="l" defTabSz="904240" rtl="0" eaLnBrk="1" latinLnBrk="0" hangingPunct="1">
        <a:defRPr sz="17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emf"/><Relationship Id="rId5" Type="http://schemas.openxmlformats.org/officeDocument/2006/relationships/notesSlide" Target="../notesSlides/notesSlide1.xml"/><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hyperlink" Target="https://arxiv.org/abs/2506.09820" TargetMode="External"/><Relationship Id="rId3" Type="http://schemas.openxmlformats.org/officeDocument/2006/relationships/hyperlink" Target="https://arxiv.org/abs/2405.17743" TargetMode="External"/><Relationship Id="rId7" Type="http://schemas.openxmlformats.org/officeDocument/2006/relationships/hyperlink" Target="https://arxiv.org/abs/2506.12860"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arxiv.org/abs/2402.13064" TargetMode="External"/><Relationship Id="rId5" Type="http://schemas.openxmlformats.org/officeDocument/2006/relationships/hyperlink" Target="https://arxiv.org/abs/2311.13951" TargetMode="External"/><Relationship Id="rId4" Type="http://schemas.openxmlformats.org/officeDocument/2006/relationships/hyperlink" Target="https://arxiv.org/abs/2405.13144v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arxiv.org/abs/2509.09174" TargetMode="Externa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abs/2403.03640"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abs/2403.0364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abs/2403.03640"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hyperlink" Target="https://arxiv.org/abs/2412.1892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arxiv.org/abs/2305.15075" TargetMode="External"/><Relationship Id="rId5" Type="http://schemas.openxmlformats.org/officeDocument/2006/relationships/hyperlink" Target="https://arxiv.org/abs/2311.09774" TargetMode="External"/><Relationship Id="rId4" Type="http://schemas.openxmlformats.org/officeDocument/2006/relationships/hyperlink" Target="https://arxiv.org/abs/2406.1928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arxiv.org/pdf/2410.10626"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abs/2508.13618" TargetMode="External"/><Relationship Id="rId2" Type="http://schemas.openxmlformats.org/officeDocument/2006/relationships/hyperlink" Target="https://arxiv.org/abs/2511.14783"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hyperlink" Target="https://arxiv.org/abs/2311.09774" TargetMode="External"/><Relationship Id="rId5" Type="http://schemas.openxmlformats.org/officeDocument/2006/relationships/hyperlink" Target="https://arxiv.org/abs/2305.15075" TargetMode="Externa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hyperlink" Target="https://arxiv.org/search/cs?searchtype=author&amp;query=Xiao,+Q" TargetMode="External"/><Relationship Id="rId13" Type="http://schemas.openxmlformats.org/officeDocument/2006/relationships/hyperlink" Target="https://arxiv.org/search/cs?searchtype=author&amp;query=Li,+H" TargetMode="External"/><Relationship Id="rId3" Type="http://schemas.openxmlformats.org/officeDocument/2006/relationships/hyperlink" Target="https://arxiv.org/search/cs?searchtype=author&amp;query=Wang,+X" TargetMode="External"/><Relationship Id="rId7" Type="http://schemas.openxmlformats.org/officeDocument/2006/relationships/hyperlink" Target="https://arxiv.org/search/cs?searchtype=author&amp;query=Chen,+Z" TargetMode="External"/><Relationship Id="rId12" Type="http://schemas.openxmlformats.org/officeDocument/2006/relationships/hyperlink" Target="https://arxiv.org/search/cs?searchtype=author&amp;query=Wang,+B"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hyperlink" Target="https://arxiv.org/search/cs?searchtype=author&amp;query=Zhang,+Z" TargetMode="External"/><Relationship Id="rId11" Type="http://schemas.openxmlformats.org/officeDocument/2006/relationships/hyperlink" Target="https://arxiv.org/search/cs?searchtype=author&amp;query=Wan,+X" TargetMode="External"/><Relationship Id="rId5" Type="http://schemas.openxmlformats.org/officeDocument/2006/relationships/hyperlink" Target="https://arxiv.org/search/cs?searchtype=author&amp;query=Song,+D" TargetMode="External"/><Relationship Id="rId15" Type="http://schemas.openxmlformats.org/officeDocument/2006/relationships/image" Target="../media/image14.png"/><Relationship Id="rId10" Type="http://schemas.openxmlformats.org/officeDocument/2006/relationships/hyperlink" Target="https://arxiv.org/search/cs?searchtype=author&amp;query=Li,+J" TargetMode="External"/><Relationship Id="rId4" Type="http://schemas.openxmlformats.org/officeDocument/2006/relationships/hyperlink" Target="https://arxiv.org/search/cs?searchtype=author&amp;query=Chen,+G+H" TargetMode="External"/><Relationship Id="rId9" Type="http://schemas.openxmlformats.org/officeDocument/2006/relationships/hyperlink" Target="https://arxiv.org/search/cs?searchtype=author&amp;query=Jiang,+F" TargetMode="External"/><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hyperlink" Target="mailto:wangbenyou@cuhk.edi.cn" TargetMode="External"/><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1120" y="-12065"/>
            <a:ext cx="12060000" cy="4940935"/>
            <a:chOff x="-18415" y="0"/>
            <a:chExt cx="12060000" cy="4940935"/>
          </a:xfrm>
        </p:grpSpPr>
        <p:sp>
          <p:nvSpPr>
            <p:cNvPr id="2" name="矩形 1"/>
            <p:cNvSpPr/>
            <p:nvPr/>
          </p:nvSpPr>
          <p:spPr>
            <a:xfrm>
              <a:off x="-18415" y="0"/>
              <a:ext cx="12060000" cy="4940935"/>
            </a:xfrm>
            <a:prstGeom prst="rect">
              <a:avLst/>
            </a:prstGeom>
            <a:solidFill>
              <a:srgbClr val="7F2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6"/>
            <a:stretch>
              <a:fillRect/>
            </a:stretch>
          </p:blipFill>
          <p:spPr>
            <a:xfrm>
              <a:off x="6483430" y="921385"/>
              <a:ext cx="5486400" cy="4019550"/>
            </a:xfrm>
            <a:prstGeom prst="rect">
              <a:avLst/>
            </a:prstGeom>
          </p:spPr>
        </p:pic>
      </p:grpSp>
      <p:sp>
        <p:nvSpPr>
          <p:cNvPr id="7" name="矩形 6"/>
          <p:cNvSpPr/>
          <p:nvPr/>
        </p:nvSpPr>
        <p:spPr>
          <a:xfrm>
            <a:off x="47625" y="4820285"/>
            <a:ext cx="12060000" cy="165735"/>
          </a:xfrm>
          <a:prstGeom prst="rect">
            <a:avLst/>
          </a:prstGeom>
          <a:solidFill>
            <a:srgbClr val="F0B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Box 2"/>
          <p:cNvSpPr txBox="1"/>
          <p:nvPr/>
        </p:nvSpPr>
        <p:spPr>
          <a:xfrm>
            <a:off x="248285" y="1412875"/>
            <a:ext cx="11696065" cy="3928871"/>
          </a:xfrm>
          <a:prstGeom prst="rect">
            <a:avLst/>
          </a:prstGeom>
          <a:noFill/>
          <a:ln w="9525">
            <a:noFill/>
          </a:ln>
        </p:spPr>
        <p:txBody>
          <a:bodyPr wrap="square" lIns="115164" tIns="57582" rIns="115164" bIns="57582" anchor="t" anchorCtr="0">
            <a:spAutoFit/>
          </a:bodyPr>
          <a:lstStyle/>
          <a:p>
            <a:pPr algn="ctr">
              <a:lnSpc>
                <a:spcPct val="100000"/>
              </a:lnSpc>
              <a:buFontTx/>
            </a:pPr>
            <a:r>
              <a:rPr lang="en-US" altLang="zh-CN" sz="4400" b="1" dirty="0">
                <a:solidFill>
                  <a:schemeClr val="bg1"/>
                </a:solidFill>
                <a:latin typeface="华文中宋" panose="02010600040101010101" pitchFamily="2" charset="-122"/>
                <a:ea typeface="华文中宋" panose="02010600040101010101" pitchFamily="2" charset="-122"/>
                <a:cs typeface="微软雅黑" panose="020B0503020204020204" charset="-122"/>
              </a:rPr>
              <a:t>Towards Generalist Medical AI</a:t>
            </a:r>
          </a:p>
          <a:p>
            <a:pPr algn="ctr">
              <a:lnSpc>
                <a:spcPct val="100000"/>
              </a:lnSpc>
              <a:buFontTx/>
            </a:pPr>
            <a:endParaRPr lang="en-US" altLang="zh-CN" sz="3200" b="1" dirty="0">
              <a:solidFill>
                <a:schemeClr val="bg1"/>
              </a:solidFill>
              <a:latin typeface="华文中宋" panose="02010600040101010101" pitchFamily="2" charset="-122"/>
              <a:ea typeface="华文中宋" panose="02010600040101010101" pitchFamily="2" charset="-122"/>
              <a:cs typeface="微软雅黑" panose="020B0503020204020204" charset="-122"/>
            </a:endParaRPr>
          </a:p>
          <a:p>
            <a:pPr algn="ctr">
              <a:lnSpc>
                <a:spcPct val="100000"/>
              </a:lnSpc>
              <a:buFontTx/>
            </a:pPr>
            <a:r>
              <a:rPr lang="en-US" altLang="zh-CN" sz="3200" b="1" dirty="0">
                <a:solidFill>
                  <a:schemeClr val="bg1"/>
                </a:solidFill>
                <a:latin typeface="华文中宋" panose="02010600040101010101" pitchFamily="2" charset="-122"/>
                <a:ea typeface="华文中宋" panose="02010600040101010101" pitchFamily="2" charset="-122"/>
                <a:cs typeface="微软雅黑" panose="020B0503020204020204" charset="-122"/>
              </a:rPr>
              <a:t>Benyou Wang</a:t>
            </a:r>
            <a:endParaRPr lang="zh-CN" altLang="en-US" sz="1600" b="1" dirty="0">
              <a:solidFill>
                <a:schemeClr val="bg1"/>
              </a:solidFill>
              <a:latin typeface="华文中宋" panose="02010600040101010101" pitchFamily="2" charset="-122"/>
              <a:ea typeface="华文中宋" panose="02010600040101010101" pitchFamily="2" charset="-122"/>
              <a:cs typeface="微软雅黑" panose="020B0503020204020204" charset="-122"/>
            </a:endParaRPr>
          </a:p>
          <a:p>
            <a:pPr algn="ctr">
              <a:lnSpc>
                <a:spcPct val="150000"/>
              </a:lnSpc>
              <a:buFontTx/>
            </a:pPr>
            <a:r>
              <a:rPr lang="en-US" altLang="zh-CN" sz="2400" b="1">
                <a:solidFill>
                  <a:schemeClr val="bg1"/>
                </a:solidFill>
                <a:latin typeface="华文中宋" panose="02010600040101010101" pitchFamily="2" charset="-122"/>
                <a:ea typeface="华文中宋" panose="02010600040101010101" pitchFamily="2" charset="-122"/>
                <a:cs typeface="微软雅黑" panose="020B0503020204020204" charset="-122"/>
              </a:rPr>
              <a:t>June </a:t>
            </a:r>
            <a:r>
              <a:rPr lang="en-US" altLang="zh-CN" sz="2400" b="1" dirty="0">
                <a:solidFill>
                  <a:schemeClr val="bg1"/>
                </a:solidFill>
                <a:latin typeface="华文中宋" panose="02010600040101010101" pitchFamily="2" charset="-122"/>
                <a:ea typeface="华文中宋" panose="02010600040101010101" pitchFamily="2" charset="-122"/>
                <a:cs typeface="微软雅黑" panose="020B0503020204020204" charset="-122"/>
              </a:rPr>
              <a:t>13th, 2026</a:t>
            </a:r>
          </a:p>
          <a:p>
            <a:pPr algn="ctr">
              <a:lnSpc>
                <a:spcPct val="150000"/>
              </a:lnSpc>
              <a:buFontTx/>
            </a:pPr>
            <a:r>
              <a:rPr lang="en-US" altLang="zh-CN" sz="2400" b="1" dirty="0">
                <a:solidFill>
                  <a:schemeClr val="bg1"/>
                </a:solidFill>
                <a:latin typeface="华文中宋" panose="02010600040101010101" pitchFamily="2" charset="-122"/>
                <a:ea typeface="华文中宋" panose="02010600040101010101" pitchFamily="2" charset="-122"/>
                <a:cs typeface="微软雅黑" panose="020B0503020204020204" charset="-122"/>
              </a:rPr>
              <a:t>The Chinese  University of Hong Kong, Shenzhen</a:t>
            </a:r>
          </a:p>
          <a:p>
            <a:pPr algn="ctr">
              <a:lnSpc>
                <a:spcPct val="150000"/>
              </a:lnSpc>
              <a:buFontTx/>
            </a:pPr>
            <a:r>
              <a:rPr lang="en-US" altLang="zh-CN" sz="2400" b="1" dirty="0">
                <a:solidFill>
                  <a:schemeClr val="bg1"/>
                </a:solidFill>
                <a:latin typeface="华文中宋" panose="02010600040101010101" pitchFamily="2" charset="-122"/>
                <a:ea typeface="华文中宋" panose="02010600040101010101" pitchFamily="2" charset="-122"/>
                <a:cs typeface="微软雅黑" panose="020B0503020204020204" charset="-122"/>
              </a:rPr>
              <a:t>Shenzhen Loop Area Institute </a:t>
            </a:r>
          </a:p>
          <a:p>
            <a:pPr algn="ctr">
              <a:lnSpc>
                <a:spcPct val="150000"/>
              </a:lnSpc>
              <a:buFontTx/>
            </a:pPr>
            <a:endParaRPr lang="en-US" altLang="zh-CN" sz="2400" b="1" dirty="0">
              <a:solidFill>
                <a:schemeClr val="bg1"/>
              </a:solidFill>
              <a:latin typeface="华文中宋" panose="02010600040101010101" pitchFamily="2" charset="-122"/>
              <a:ea typeface="华文中宋" panose="02010600040101010101" pitchFamily="2" charset="-122"/>
              <a:cs typeface="微软雅黑" panose="020B0503020204020204" charset="-122"/>
            </a:endParaRPr>
          </a:p>
        </p:txBody>
      </p:sp>
      <p:sp>
        <p:nvSpPr>
          <p:cNvPr id="6" name="灯片编号占位符 13"/>
          <p:cNvSpPr txBox="1"/>
          <p:nvPr/>
        </p:nvSpPr>
        <p:spPr>
          <a:xfrm>
            <a:off x="8832463" y="6721437"/>
            <a:ext cx="2743200" cy="124123"/>
          </a:xfrm>
          <a:prstGeom prst="rect">
            <a:avLst/>
          </a:prstGeom>
        </p:spPr>
        <p:txBody>
          <a:bodyPr vert="horz" lIns="91440" tIns="45720" rIns="91440" bIns="45720" rtlCol="0" anchor="ctr"/>
          <a:lstStyle>
            <a:defPPr>
              <a:defRPr lang="en-US"/>
            </a:defPPr>
            <a:lvl1pPr marL="0" lvl="0" indent="0" algn="r" defTabSz="914400" rtl="0" eaLnBrk="1" fontAlgn="base" latinLnBrk="0" hangingPunct="1">
              <a:lnSpc>
                <a:spcPct val="100000"/>
              </a:lnSpc>
              <a:spcBef>
                <a:spcPct val="0"/>
              </a:spcBef>
              <a:spcAft>
                <a:spcPct val="0"/>
              </a:spcAft>
              <a:buNone/>
              <a:defRPr sz="1200" b="0" i="0" u="none" kern="1200" baseline="0">
                <a:solidFill>
                  <a:schemeClr val="tx1">
                    <a:tint val="75000"/>
                  </a:schemeClr>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fld id="{54855A44-EAC0-464A-94B3-E8BDEC620A0F}" type="slidenum">
              <a:rPr lang="en-US" smtClean="0"/>
              <a:t>1</a:t>
            </a:fld>
            <a:endParaRPr lang="en-US" dirty="0"/>
          </a:p>
        </p:txBody>
      </p:sp>
      <p:pic>
        <p:nvPicPr>
          <p:cNvPr id="8" name="图片 4" descr="ppt-07"/>
          <p:cNvPicPr>
            <a:picLocks noChangeAspect="1"/>
          </p:cNvPicPr>
          <p:nvPr>
            <p:custDataLst>
              <p:tags r:id="rId1"/>
            </p:custDataLst>
          </p:nvPr>
        </p:nvPicPr>
        <p:blipFill>
          <a:blip r:embed="rId7" cstate="print"/>
          <a:stretch>
            <a:fillRect/>
          </a:stretch>
        </p:blipFill>
        <p:spPr>
          <a:xfrm>
            <a:off x="9112599" y="5529943"/>
            <a:ext cx="2669682" cy="778618"/>
          </a:xfrm>
          <a:prstGeom prst="rect">
            <a:avLst/>
          </a:prstGeom>
          <a:noFill/>
          <a:ln w="9525">
            <a:noFill/>
          </a:ln>
        </p:spPr>
      </p:pic>
      <p:pic>
        <p:nvPicPr>
          <p:cNvPr id="9" name="图片 8" descr="图片包含 文本&#10;&#10;描述已自动生成"/>
          <p:cNvPicPr>
            <a:picLocks noChangeAspect="1"/>
          </p:cNvPicPr>
          <p:nvPr>
            <p:custDataLst>
              <p:tags r:id="rId2"/>
            </p:custDataLst>
          </p:nvPr>
        </p:nvPicPr>
        <p:blipFill>
          <a:blip r:embed="rId8"/>
          <a:stretch>
            <a:fillRect/>
          </a:stretch>
        </p:blipFill>
        <p:spPr>
          <a:xfrm>
            <a:off x="6463742" y="5623854"/>
            <a:ext cx="2048887" cy="565088"/>
          </a:xfrm>
          <a:prstGeom prst="rect">
            <a:avLst/>
          </a:prstGeom>
        </p:spPr>
      </p:pic>
      <p:pic>
        <p:nvPicPr>
          <p:cNvPr id="12" name="图片 11" descr="图片3"/>
          <p:cNvPicPr>
            <a:picLocks noChangeAspect="1"/>
          </p:cNvPicPr>
          <p:nvPr>
            <p:custDataLst>
              <p:tags r:id="rId3"/>
            </p:custDataLst>
          </p:nvPr>
        </p:nvPicPr>
        <p:blipFill>
          <a:blip r:embed="rId9"/>
          <a:stretch>
            <a:fillRect/>
          </a:stretch>
        </p:blipFill>
        <p:spPr>
          <a:xfrm>
            <a:off x="163716" y="5710100"/>
            <a:ext cx="3359156" cy="478842"/>
          </a:xfrm>
          <a:prstGeom prst="rect">
            <a:avLst/>
          </a:prstGeom>
        </p:spPr>
      </p:pic>
      <p:pic>
        <p:nvPicPr>
          <p:cNvPr id="11" name="Picture 11"/>
          <p:cNvPicPr>
            <a:picLocks noChangeAspect="1"/>
          </p:cNvPicPr>
          <p:nvPr/>
        </p:nvPicPr>
        <p:blipFill>
          <a:blip r:embed="rId10">
            <a:clrChange>
              <a:clrFrom>
                <a:srgbClr val="FFFFFF"/>
              </a:clrFrom>
              <a:clrTo>
                <a:srgbClr val="FFFFFF">
                  <a:alpha val="0"/>
                </a:srgbClr>
              </a:clrTo>
            </a:clrChange>
          </a:blip>
          <a:stretch>
            <a:fillRect/>
          </a:stretch>
        </p:blipFill>
        <p:spPr>
          <a:xfrm>
            <a:off x="3810786" y="5341746"/>
            <a:ext cx="2169100" cy="1001121"/>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Roadmap to Generalist Medical AI (GMAI)</a:t>
            </a:r>
            <a:endParaRPr lang="zh-CN" altLang="en-US" dirty="0"/>
          </a:p>
        </p:txBody>
      </p:sp>
      <p:sp>
        <p:nvSpPr>
          <p:cNvPr id="3" name="Content Placeholder 2"/>
          <p:cNvSpPr>
            <a:spLocks noGrp="1"/>
          </p:cNvSpPr>
          <p:nvPr>
            <p:ph idx="1"/>
          </p:nvPr>
        </p:nvSpPr>
        <p:spPr/>
        <p:txBody>
          <a:bodyPr/>
          <a:lstStyle/>
          <a:p>
            <a:r>
              <a:rPr lang="en-US" altLang="zh-CN" sz="1800" b="1" dirty="0"/>
              <a:t>What is Generalist Medical AI?</a:t>
            </a:r>
          </a:p>
          <a:p>
            <a:r>
              <a:rPr lang="en-US" altLang="zh-CN" sz="1800" dirty="0"/>
              <a:t>Roadmap to Generalist Medical AI</a:t>
            </a:r>
            <a:endParaRPr lang="en-US" altLang="zh-CN" sz="1800" b="1" dirty="0"/>
          </a:p>
          <a:p>
            <a:pPr lvl="1"/>
            <a:r>
              <a:rPr lang="en-US" altLang="zh-CN" sz="1600" b="1" dirty="0"/>
              <a:t>Perception</a:t>
            </a:r>
            <a:r>
              <a:rPr lang="en-US" altLang="zh-CN" sz="1600" dirty="0"/>
              <a:t> : </a:t>
            </a:r>
          </a:p>
          <a:p>
            <a:pPr lvl="2"/>
            <a:r>
              <a:rPr lang="en-US" altLang="zh-CN" sz="1400" dirty="0">
                <a:solidFill>
                  <a:schemeClr val="tx2"/>
                </a:solidFill>
              </a:rPr>
              <a:t>I) Multi-modal Perception</a:t>
            </a:r>
          </a:p>
          <a:p>
            <a:pPr lvl="3"/>
            <a:r>
              <a:rPr lang="en-US" altLang="zh-CN" sz="1200" dirty="0"/>
              <a:t>Images (</a:t>
            </a:r>
            <a:r>
              <a:rPr lang="en-US" altLang="zh-CN" sz="1200" dirty="0" err="1"/>
              <a:t>ALLaVA</a:t>
            </a:r>
            <a:r>
              <a:rPr lang="en-US" altLang="zh-CN" sz="1200" dirty="0"/>
              <a:t>)</a:t>
            </a:r>
            <a:r>
              <a:rPr lang="zh-CN" altLang="en-US" sz="1200" dirty="0"/>
              <a:t>，</a:t>
            </a:r>
            <a:r>
              <a:rPr lang="en-US" altLang="zh-CN" sz="1200" dirty="0"/>
              <a:t>Speech (</a:t>
            </a:r>
            <a:r>
              <a:rPr lang="en-US" altLang="zh-CN" sz="1200" dirty="0" err="1"/>
              <a:t>SoundWave</a:t>
            </a:r>
            <a:r>
              <a:rPr lang="en-US" altLang="zh-CN" sz="1200" dirty="0"/>
              <a:t>)</a:t>
            </a:r>
            <a:r>
              <a:rPr lang="zh-CN" altLang="en-US" sz="1200" dirty="0"/>
              <a:t>，</a:t>
            </a:r>
            <a:r>
              <a:rPr lang="en-US" altLang="zh-CN" sz="1200" dirty="0"/>
              <a:t>EEG (</a:t>
            </a:r>
            <a:r>
              <a:rPr lang="en-US" altLang="zh-CN" sz="1200" dirty="0" err="1"/>
              <a:t>WaveMind</a:t>
            </a:r>
            <a:r>
              <a:rPr lang="en-US" altLang="zh-CN" sz="1200" dirty="0"/>
              <a:t>)</a:t>
            </a:r>
            <a:r>
              <a:rPr lang="zh-CN" altLang="en-US" sz="1200" dirty="0"/>
              <a:t>，</a:t>
            </a:r>
            <a:r>
              <a:rPr lang="en-US" altLang="zh-CN" sz="1200" dirty="0"/>
              <a:t>Motion (</a:t>
            </a:r>
            <a:r>
              <a:rPr lang="en-US" altLang="zh-CN" sz="1200" dirty="0" err="1"/>
              <a:t>MotionLLM</a:t>
            </a:r>
            <a:r>
              <a:rPr lang="en-US" altLang="zh-CN" sz="1200" dirty="0"/>
              <a:t>)</a:t>
            </a:r>
            <a:r>
              <a:rPr lang="zh-CN" altLang="en-US" sz="1200" dirty="0"/>
              <a:t>，</a:t>
            </a:r>
            <a:r>
              <a:rPr lang="en-US" altLang="zh-CN" sz="1200" dirty="0"/>
              <a:t>TCM (</a:t>
            </a:r>
            <a:r>
              <a:rPr lang="en-US" altLang="zh-CN" sz="1200" dirty="0" err="1"/>
              <a:t>ShizhenGPT</a:t>
            </a:r>
            <a:r>
              <a:rPr lang="en-US" altLang="zh-CN" sz="1200" dirty="0"/>
              <a:t>)</a:t>
            </a:r>
            <a:endParaRPr lang="en-US" altLang="zh-CN" sz="1200" dirty="0">
              <a:solidFill>
                <a:schemeClr val="tx2"/>
              </a:solidFill>
            </a:endParaRPr>
          </a:p>
          <a:p>
            <a:pPr lvl="2"/>
            <a:r>
              <a:rPr lang="en-US" altLang="zh-CN" sz="1400" dirty="0">
                <a:solidFill>
                  <a:schemeClr val="tx2"/>
                </a:solidFill>
              </a:rPr>
              <a:t>II) Longer Context</a:t>
            </a:r>
          </a:p>
          <a:p>
            <a:pPr lvl="3"/>
            <a:r>
              <a:rPr lang="en-US" altLang="zh-CN" sz="1200" dirty="0" err="1"/>
              <a:t>MileBench</a:t>
            </a:r>
            <a:r>
              <a:rPr lang="en-US" altLang="zh-CN" sz="1200" dirty="0"/>
              <a:t>, </a:t>
            </a:r>
            <a:r>
              <a:rPr lang="en-US" altLang="zh-CN" sz="1200" dirty="0" err="1"/>
              <a:t>LongLLaVa</a:t>
            </a:r>
            <a:endParaRPr lang="en-US" altLang="zh-CN" sz="1200" dirty="0"/>
          </a:p>
          <a:p>
            <a:pPr lvl="1"/>
            <a:r>
              <a:rPr lang="en-US" altLang="zh-CN" sz="1600" b="1" dirty="0"/>
              <a:t>Cognition</a:t>
            </a:r>
            <a:r>
              <a:rPr lang="en-US" altLang="zh-CN" sz="1600" dirty="0"/>
              <a:t>: </a:t>
            </a:r>
            <a:r>
              <a:rPr lang="en-US" altLang="zh-CN" sz="1600" dirty="0">
                <a:solidFill>
                  <a:schemeClr val="tx2"/>
                </a:solidFill>
              </a:rPr>
              <a:t>III) Better Reasoning</a:t>
            </a:r>
          </a:p>
          <a:p>
            <a:pPr lvl="1"/>
            <a:r>
              <a:rPr lang="en-US" altLang="zh-CN" sz="1600" b="1" dirty="0"/>
              <a:t>Interaction</a:t>
            </a:r>
            <a:r>
              <a:rPr lang="en-US" altLang="zh-CN" sz="1600" dirty="0"/>
              <a:t>: </a:t>
            </a:r>
          </a:p>
          <a:p>
            <a:pPr lvl="2"/>
            <a:r>
              <a:rPr lang="en-US" altLang="zh-CN" sz="1400" dirty="0">
                <a:solidFill>
                  <a:schemeClr val="tx2"/>
                </a:solidFill>
              </a:rPr>
              <a:t>IV) Multi-modal Generation</a:t>
            </a:r>
          </a:p>
          <a:p>
            <a:pPr lvl="3"/>
            <a:r>
              <a:rPr lang="en-US" altLang="zh-CN" sz="1200" dirty="0"/>
              <a:t>Speech (Echo-X)</a:t>
            </a:r>
            <a:r>
              <a:rPr lang="zh-CN" altLang="en-US" sz="1200" dirty="0"/>
              <a:t>，</a:t>
            </a:r>
            <a:r>
              <a:rPr lang="en-US" altLang="zh-CN" sz="1200" dirty="0"/>
              <a:t>Images (Janus-4o)</a:t>
            </a:r>
            <a:r>
              <a:rPr lang="zh-CN" altLang="en-US" sz="1200" dirty="0"/>
              <a:t>，</a:t>
            </a:r>
            <a:r>
              <a:rPr lang="en-US" altLang="zh-CN" sz="1200" dirty="0"/>
              <a:t>Video (</a:t>
            </a:r>
            <a:r>
              <a:rPr lang="en-US" altLang="zh-CN" sz="1200" dirty="0" err="1"/>
              <a:t>MedGen</a:t>
            </a:r>
            <a:r>
              <a:rPr lang="en-US" altLang="zh-CN" sz="1200" dirty="0"/>
              <a:t>)</a:t>
            </a:r>
            <a:r>
              <a:rPr lang="zh-CN" altLang="en-US" sz="1200" dirty="0"/>
              <a:t>，</a:t>
            </a:r>
            <a:r>
              <a:rPr lang="en-US" altLang="zh-CN" sz="1200" dirty="0"/>
              <a:t>Micro World Simulation (</a:t>
            </a:r>
            <a:r>
              <a:rPr lang="en-US" altLang="zh-CN" sz="1200" dirty="0" err="1"/>
              <a:t>MicroVerse</a:t>
            </a:r>
            <a:r>
              <a:rPr lang="en-US" altLang="zh-CN" sz="1200" dirty="0"/>
              <a:t>)</a:t>
            </a:r>
            <a:endParaRPr lang="en-US" altLang="zh-CN" sz="1200" dirty="0">
              <a:solidFill>
                <a:schemeClr val="tx2"/>
              </a:solidFill>
            </a:endParaRPr>
          </a:p>
          <a:p>
            <a:pPr lvl="2"/>
            <a:r>
              <a:rPr lang="en-US" altLang="zh-CN" sz="1400" dirty="0">
                <a:solidFill>
                  <a:schemeClr val="tx2"/>
                </a:solidFill>
              </a:rPr>
              <a:t>V) Agent Simulation : Twin Hospital</a:t>
            </a:r>
          </a:p>
          <a:p>
            <a:pPr lvl="1"/>
            <a:r>
              <a:rPr lang="en-US" altLang="zh-CN" sz="1600" b="1" dirty="0"/>
              <a:t>Multilingual Support</a:t>
            </a:r>
          </a:p>
          <a:p>
            <a:pPr lvl="2"/>
            <a:r>
              <a:rPr lang="en-US" altLang="zh-CN" sz="1400" dirty="0">
                <a:solidFill>
                  <a:schemeClr val="tx2"/>
                </a:solidFill>
              </a:rPr>
              <a:t>VI) Multilingual Medical LLMs: Apollo</a:t>
            </a:r>
          </a:p>
          <a:p>
            <a:r>
              <a:rPr lang="en-US" altLang="zh-CN" sz="1800" dirty="0"/>
              <a:t>Challenges  of GMAI and Solutions</a:t>
            </a:r>
          </a:p>
          <a:p>
            <a:pPr lvl="1"/>
            <a:r>
              <a:rPr lang="en-US" altLang="zh-CN" sz="1600" dirty="0"/>
              <a:t>Generalist</a:t>
            </a:r>
            <a:r>
              <a:rPr lang="en-US" altLang="zh-CN" sz="1600" b="1" dirty="0"/>
              <a:t> </a:t>
            </a:r>
            <a:r>
              <a:rPr lang="en-US" altLang="zh-CN" sz="1600" dirty="0"/>
              <a:t>Medical LLMs vs. Specialized</a:t>
            </a:r>
            <a:r>
              <a:rPr lang="en-US" altLang="zh-CN" sz="1600" b="1" dirty="0"/>
              <a:t> </a:t>
            </a:r>
            <a:r>
              <a:rPr lang="en-US" altLang="zh-CN" sz="1600" dirty="0"/>
              <a:t>Medical LLMs </a:t>
            </a:r>
          </a:p>
          <a:p>
            <a:pPr lvl="1"/>
            <a:r>
              <a:rPr lang="en-US" altLang="zh-CN" sz="1600" dirty="0"/>
              <a:t>Trustworthiness</a:t>
            </a:r>
            <a:r>
              <a:rPr lang="zh-CN" altLang="en-US" sz="1600" dirty="0"/>
              <a:t> </a:t>
            </a:r>
            <a:r>
              <a:rPr lang="en-US" altLang="zh-CN" sz="1600" dirty="0"/>
              <a:t>and</a:t>
            </a:r>
            <a:r>
              <a:rPr lang="zh-CN" altLang="en-US" sz="1600" dirty="0"/>
              <a:t> </a:t>
            </a:r>
            <a:r>
              <a:rPr lang="en-US" altLang="zh-CN" sz="1600" dirty="0"/>
              <a:t>interpretation</a:t>
            </a:r>
          </a:p>
          <a:p>
            <a:pPr lvl="1"/>
            <a:r>
              <a:rPr lang="en-US" altLang="zh-CN" sz="1600" dirty="0"/>
              <a:t>Lack Challenging Benchmark </a:t>
            </a:r>
          </a:p>
          <a:p>
            <a:endParaRPr lang="en-US" altLang="zh-CN" sz="1800" dirty="0"/>
          </a:p>
          <a:p>
            <a:endParaRPr lang="en-US" altLang="zh-CN" sz="1800"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10</a:t>
            </a:fld>
            <a:endParaRPr lang="zh-CN" altLang="en-US" strike="noStrike" noProof="1">
              <a:latin typeface="Arial" panose="020B060402020209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33" y="274638"/>
            <a:ext cx="12009383" cy="704180"/>
          </a:xfrm>
        </p:spPr>
        <p:txBody>
          <a:bodyPr/>
          <a:lstStyle/>
          <a:p>
            <a:r>
              <a:rPr lang="en-US" altLang="zh-CN" dirty="0"/>
              <a:t>I) </a:t>
            </a:r>
            <a:r>
              <a:rPr lang="en-US" altLang="zh-CN" dirty="0" err="1"/>
              <a:t>HuatuoGPT</a:t>
            </a:r>
            <a:r>
              <a:rPr lang="en-US" altLang="zh-CN" dirty="0"/>
              <a:t>-Vision: Injecting Multimodal Medical knowledge</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11</a:t>
            </a:fld>
            <a:endParaRPr lang="zh-CN" altLang="en-US" strike="noStrike" noProof="1">
              <a:latin typeface="Arial" panose="020B0604020202090204" pitchFamily="34" charset="0"/>
            </a:endParaRPr>
          </a:p>
        </p:txBody>
      </p:sp>
      <p:pic>
        <p:nvPicPr>
          <p:cNvPr id="3" name="Picture 2"/>
          <p:cNvPicPr>
            <a:picLocks noChangeAspect="1"/>
          </p:cNvPicPr>
          <p:nvPr/>
        </p:nvPicPr>
        <p:blipFill>
          <a:blip r:embed="rId3"/>
          <a:stretch>
            <a:fillRect/>
          </a:stretch>
        </p:blipFill>
        <p:spPr>
          <a:xfrm>
            <a:off x="1822862" y="1685192"/>
            <a:ext cx="9454738" cy="4459150"/>
          </a:xfrm>
          <a:prstGeom prst="rect">
            <a:avLst/>
          </a:prstGeom>
        </p:spPr>
      </p:pic>
      <p:sp>
        <p:nvSpPr>
          <p:cNvPr id="5" name="Rectangle 4"/>
          <p:cNvSpPr/>
          <p:nvPr/>
        </p:nvSpPr>
        <p:spPr>
          <a:xfrm>
            <a:off x="463033" y="6121697"/>
            <a:ext cx="11009376" cy="645160"/>
          </a:xfrm>
          <a:prstGeom prst="rect">
            <a:avLst/>
          </a:prstGeom>
        </p:spPr>
        <p:txBody>
          <a:bodyPr wrap="square">
            <a:spAutoFit/>
          </a:bodyPr>
          <a:lstStyle/>
          <a:p>
            <a:r>
              <a:rPr lang="zh-CN" altLang="en-US" sz="1200" dirty="0"/>
              <a:t>Junying Chen, Chi Gui, Ruyi Ouyang, Anningzhe Gao, Shunian Chen, Guiming Hardy Chen, Xidong Wang, Ruifei Zhang, Zhenyang Cai, Ke Ji, Guangjun Yu, Xiang Wan, Benyou Wang. HuatuoGPT-Vision, Towards Injecting Medical Visual Knowledge into Multimodal LLMs at Scale. </a:t>
            </a:r>
            <a:r>
              <a:rPr lang="en-US" altLang="zh-CN" sz="1200" dirty="0"/>
              <a:t>EMNLP 2024 </a:t>
            </a:r>
            <a:r>
              <a:rPr lang="zh-CN" altLang="en-US" sz="1200" dirty="0"/>
              <a:t>https://arxiv.org/abs/2406.19280</a:t>
            </a:r>
            <a:r>
              <a:rPr lang="en-US" altLang="zh-CN" sz="1200" dirty="0"/>
              <a:t>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12</a:t>
            </a:fld>
            <a:endParaRPr lang="zh-CN" altLang="en-US" strike="noStrike" noProof="1">
              <a:latin typeface="Arial" panose="020B0604020202090204" pitchFamily="34" charset="0"/>
            </a:endParaRPr>
          </a:p>
        </p:txBody>
      </p:sp>
      <p:pic>
        <p:nvPicPr>
          <p:cNvPr id="1026" name="Picture 2" descr="http://www.sribd.cn/sites/default/files/inline-images/%E5%9B%BE%E7%89%871_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952" y="1304154"/>
            <a:ext cx="4421569" cy="48345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689" y="1831750"/>
            <a:ext cx="5171538" cy="3649037"/>
          </a:xfrm>
          <a:prstGeom prst="rect">
            <a:avLst/>
          </a:prstGeom>
        </p:spPr>
      </p:pic>
      <p:sp>
        <p:nvSpPr>
          <p:cNvPr id="3" name="TextBox 2"/>
          <p:cNvSpPr txBox="1"/>
          <p:nvPr/>
        </p:nvSpPr>
        <p:spPr>
          <a:xfrm>
            <a:off x="6312074" y="5831387"/>
            <a:ext cx="5085269" cy="369332"/>
          </a:xfrm>
          <a:prstGeom prst="rect">
            <a:avLst/>
          </a:prstGeom>
          <a:noFill/>
        </p:spPr>
        <p:txBody>
          <a:bodyPr wrap="square" rtlCol="0">
            <a:spAutoFit/>
          </a:bodyPr>
          <a:lstStyle/>
          <a:p>
            <a:r>
              <a:rPr lang="en-US" altLang="zh-CN" dirty="0"/>
              <a:t>Maximum </a:t>
            </a:r>
            <a:r>
              <a:rPr lang="en-US" altLang="zh-CN" b="1" dirty="0"/>
              <a:t>200K model downloading </a:t>
            </a:r>
            <a:r>
              <a:rPr lang="en-US" altLang="zh-CN" dirty="0"/>
              <a:t>per month</a:t>
            </a:r>
            <a:endParaRPr lang="zh-CN" altLang="en-US"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 y="274955"/>
            <a:ext cx="10350500" cy="704215"/>
          </a:xfrm>
        </p:spPr>
        <p:txBody>
          <a:bodyPr/>
          <a:lstStyle/>
          <a:p>
            <a:r>
              <a:rPr lang="en-US" altLang="zh-CN" dirty="0"/>
              <a:t>I) + Speech </a:t>
            </a:r>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13</a:t>
            </a:fld>
            <a:endParaRPr lang="zh-CN" altLang="en-US" strike="noStrike" noProof="1">
              <a:latin typeface="Arial" panose="020B0604020202090204" pitchFamily="34" charset="0"/>
            </a:endParaRPr>
          </a:p>
        </p:txBody>
      </p:sp>
      <p:sp>
        <p:nvSpPr>
          <p:cNvPr id="3" name="Text Box 2"/>
          <p:cNvSpPr txBox="1"/>
          <p:nvPr/>
        </p:nvSpPr>
        <p:spPr>
          <a:xfrm>
            <a:off x="269240" y="5873115"/>
            <a:ext cx="12191365" cy="645160"/>
          </a:xfrm>
          <a:prstGeom prst="rect">
            <a:avLst/>
          </a:prstGeom>
          <a:noFill/>
        </p:spPr>
        <p:txBody>
          <a:bodyPr wrap="square" rtlCol="0" anchor="t">
            <a:spAutoFit/>
          </a:bodyPr>
          <a:lstStyle/>
          <a:p>
            <a:r>
              <a:rPr lang="en-US" altLang="en-US" dirty="0"/>
              <a:t>Fan Bu, </a:t>
            </a:r>
            <a:r>
              <a:rPr lang="en-US" altLang="en-US" dirty="0" err="1"/>
              <a:t>Yuhao</a:t>
            </a:r>
            <a:r>
              <a:rPr lang="en-US" altLang="en-US" dirty="0"/>
              <a:t> Zhang, </a:t>
            </a:r>
            <a:r>
              <a:rPr lang="en-US" altLang="en-US" dirty="0" err="1"/>
              <a:t>Xidong</a:t>
            </a:r>
            <a:r>
              <a:rPr lang="en-US" altLang="en-US" dirty="0"/>
              <a:t> Wang, </a:t>
            </a:r>
            <a:r>
              <a:rPr lang="en-US" altLang="en-US" b="1" dirty="0"/>
              <a:t>Benyou Wang</a:t>
            </a:r>
            <a:r>
              <a:rPr lang="en-US" altLang="en-US" dirty="0"/>
              <a:t>, </a:t>
            </a:r>
            <a:r>
              <a:rPr lang="en-US" altLang="en-US" dirty="0" err="1"/>
              <a:t>Qun</a:t>
            </a:r>
            <a:r>
              <a:rPr lang="en-US" altLang="en-US" dirty="0"/>
              <a:t> Liu, </a:t>
            </a:r>
            <a:r>
              <a:rPr lang="en-US" altLang="en-US" dirty="0" err="1"/>
              <a:t>Haizhou</a:t>
            </a:r>
            <a:r>
              <a:rPr lang="en-US" altLang="en-US" dirty="0"/>
              <a:t> Li. Roadmap towards Superhuman Speech Understanding using Large Language Models. https://arxiv.org/abs/2410.13268</a:t>
            </a:r>
            <a:endParaRPr lang="en-US" dirty="0"/>
          </a:p>
        </p:txBody>
      </p:sp>
      <p:pic>
        <p:nvPicPr>
          <p:cNvPr id="5" name="Picture 4" descr="481d1a28-292e-418a-9130-1a892611807b"/>
          <p:cNvPicPr>
            <a:picLocks noChangeAspect="1"/>
          </p:cNvPicPr>
          <p:nvPr/>
        </p:nvPicPr>
        <p:blipFill>
          <a:blip r:embed="rId3"/>
          <a:stretch>
            <a:fillRect/>
          </a:stretch>
        </p:blipFill>
        <p:spPr>
          <a:xfrm>
            <a:off x="2057399" y="1231985"/>
            <a:ext cx="7933327" cy="4149186"/>
          </a:xfrm>
          <a:prstGeom prst="rect">
            <a:avLst/>
          </a:prstGeom>
        </p:spPr>
      </p:pic>
      <p:sp>
        <p:nvSpPr>
          <p:cNvPr id="6" name="Rectangle 5"/>
          <p:cNvSpPr/>
          <p:nvPr/>
        </p:nvSpPr>
        <p:spPr>
          <a:xfrm>
            <a:off x="3799747" y="5323780"/>
            <a:ext cx="4755789" cy="369332"/>
          </a:xfrm>
          <a:prstGeom prst="rect">
            <a:avLst/>
          </a:prstGeom>
        </p:spPr>
        <p:txBody>
          <a:bodyPr wrap="none">
            <a:spAutoFit/>
          </a:bodyPr>
          <a:lstStyle/>
          <a:p>
            <a:r>
              <a:rPr lang="en-US" altLang="zh-CN" dirty="0"/>
              <a:t>Five Levels for Speech Understanding using LLMs</a:t>
            </a:r>
            <a:endParaRPr lang="zh-CN" altLang="en-US"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 y="274955"/>
            <a:ext cx="10458450" cy="704215"/>
          </a:xfrm>
        </p:spPr>
        <p:txBody>
          <a:bodyPr/>
          <a:lstStyle/>
          <a:p>
            <a:r>
              <a:rPr lang="en-US" altLang="zh-CN" dirty="0"/>
              <a:t>I) + Speech </a:t>
            </a:r>
            <a:endParaRPr 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dirty="0">
                <a:latin typeface="Calibri" panose="020F0502020204030204" charset="0"/>
                <a:ea typeface="宋体" pitchFamily="2" charset="-122"/>
                <a:cs typeface="+mn-cs"/>
              </a:rPr>
              <a:t>14</a:t>
            </a:fld>
            <a:endParaRPr lang="zh-CN" altLang="en-US" strike="noStrike" noProof="1">
              <a:latin typeface="Arial" panose="020B0604020202090204" pitchFamily="34" charset="0"/>
            </a:endParaRPr>
          </a:p>
        </p:txBody>
      </p:sp>
      <p:sp>
        <p:nvSpPr>
          <p:cNvPr id="5" name="Text Box 4"/>
          <p:cNvSpPr txBox="1"/>
          <p:nvPr/>
        </p:nvSpPr>
        <p:spPr>
          <a:xfrm>
            <a:off x="290830" y="6052820"/>
            <a:ext cx="11290935" cy="645160"/>
          </a:xfrm>
          <a:prstGeom prst="rect">
            <a:avLst/>
          </a:prstGeom>
          <a:noFill/>
        </p:spPr>
        <p:txBody>
          <a:bodyPr wrap="square" rtlCol="0" anchor="t">
            <a:spAutoFit/>
          </a:bodyPr>
          <a:lstStyle/>
          <a:p>
            <a:r>
              <a:rPr lang="en-US" altLang="en-US" dirty="0" err="1"/>
              <a:t>Yuhao</a:t>
            </a:r>
            <a:r>
              <a:rPr lang="en-US" altLang="en-US" dirty="0"/>
              <a:t> Zhang, </a:t>
            </a:r>
            <a:r>
              <a:rPr lang="en-US" altLang="en-US" dirty="0" err="1"/>
              <a:t>Zhiheng</a:t>
            </a:r>
            <a:r>
              <a:rPr lang="en-US" altLang="en-US" dirty="0"/>
              <a:t> Liu, Fan Bu, </a:t>
            </a:r>
            <a:r>
              <a:rPr lang="en-US" altLang="en-US" dirty="0" err="1"/>
              <a:t>Ruiyu</a:t>
            </a:r>
            <a:r>
              <a:rPr lang="en-US" altLang="en-US" dirty="0"/>
              <a:t> Zhang, </a:t>
            </a:r>
            <a:r>
              <a:rPr lang="en-US" altLang="en-US" b="1" dirty="0"/>
              <a:t>Benyou Wang</a:t>
            </a:r>
            <a:r>
              <a:rPr lang="en-US" altLang="en-US" dirty="0"/>
              <a:t>, </a:t>
            </a:r>
            <a:r>
              <a:rPr lang="en-US" altLang="en-US" dirty="0" err="1"/>
              <a:t>Haizhou</a:t>
            </a:r>
            <a:r>
              <a:rPr lang="en-US" altLang="en-US" dirty="0"/>
              <a:t> Li. Soundwave: Less is More for Speech-Text Alignment in LLMs. ACL 2025</a:t>
            </a:r>
            <a:endParaRPr lang="en-US" dirty="0"/>
          </a:p>
        </p:txBody>
      </p:sp>
      <p:pic>
        <p:nvPicPr>
          <p:cNvPr id="6" name="Picture 5" descr="bffb60eb-6b48-4b21-9a79-f241c7049b6d"/>
          <p:cNvPicPr>
            <a:picLocks noChangeAspect="1"/>
          </p:cNvPicPr>
          <p:nvPr/>
        </p:nvPicPr>
        <p:blipFill>
          <a:blip r:embed="rId3"/>
          <a:stretch>
            <a:fillRect/>
          </a:stretch>
        </p:blipFill>
        <p:spPr>
          <a:xfrm>
            <a:off x="1165225" y="1329055"/>
            <a:ext cx="9542780" cy="3930650"/>
          </a:xfrm>
          <a:prstGeom prst="rect">
            <a:avLst/>
          </a:prstGeom>
        </p:spPr>
      </p:pic>
      <p:sp>
        <p:nvSpPr>
          <p:cNvPr id="7" name="Text Box 6"/>
          <p:cNvSpPr txBox="1"/>
          <p:nvPr/>
        </p:nvSpPr>
        <p:spPr>
          <a:xfrm>
            <a:off x="2112010" y="5600700"/>
            <a:ext cx="7984490" cy="645160"/>
          </a:xfrm>
          <a:prstGeom prst="rect">
            <a:avLst/>
          </a:prstGeom>
          <a:noFill/>
        </p:spPr>
        <p:txBody>
          <a:bodyPr wrap="square" rtlCol="0">
            <a:spAutoFit/>
          </a:bodyPr>
          <a:lstStyle/>
          <a:p>
            <a:r>
              <a:rPr lang="en-US"/>
              <a:t>Achieving better performance </a:t>
            </a:r>
            <a:r>
              <a:rPr lang="en-US" b="1"/>
              <a:t>using 1/50 data</a:t>
            </a:r>
            <a:r>
              <a:rPr lang="en-US"/>
              <a:t> compared to Qwen 2- Audio</a:t>
            </a:r>
          </a:p>
          <a:p>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 + EEG </a:t>
            </a:r>
            <a:endParaRPr 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dirty="0">
                <a:latin typeface="Calibri" panose="020F0502020204030204" charset="0"/>
                <a:ea typeface="宋体" pitchFamily="2" charset="-122"/>
                <a:cs typeface="+mn-cs"/>
              </a:rPr>
              <a:t>15</a:t>
            </a:fld>
            <a:endParaRPr lang="zh-CN" altLang="en-US" strike="noStrike" noProof="1">
              <a:latin typeface="Arial" panose="020B0604020202090204" pitchFamily="34" charset="0"/>
            </a:endParaRPr>
          </a:p>
        </p:txBody>
      </p:sp>
      <p:sp>
        <p:nvSpPr>
          <p:cNvPr id="5" name="Text Box 4"/>
          <p:cNvSpPr txBox="1"/>
          <p:nvPr/>
        </p:nvSpPr>
        <p:spPr>
          <a:xfrm>
            <a:off x="130175" y="5650865"/>
            <a:ext cx="11788140" cy="922020"/>
          </a:xfrm>
          <a:prstGeom prst="rect">
            <a:avLst/>
          </a:prstGeom>
          <a:noFill/>
        </p:spPr>
        <p:txBody>
          <a:bodyPr wrap="square" rtlCol="0" anchor="t">
            <a:spAutoFit/>
          </a:bodyPr>
          <a:lstStyle/>
          <a:p>
            <a:r>
              <a:rPr lang="en-US" altLang="en-US" dirty="0" err="1"/>
              <a:t>Ziyi</a:t>
            </a:r>
            <a:r>
              <a:rPr lang="en-US" altLang="en-US" dirty="0"/>
              <a:t> Zeng, </a:t>
            </a:r>
            <a:r>
              <a:rPr lang="en-US" altLang="en-US" dirty="0" err="1"/>
              <a:t>Zhenyang</a:t>
            </a:r>
            <a:r>
              <a:rPr lang="en-US" altLang="en-US" dirty="0"/>
              <a:t> Cai, </a:t>
            </a:r>
            <a:r>
              <a:rPr lang="en-US" altLang="en-US" dirty="0" err="1"/>
              <a:t>Yixi</a:t>
            </a:r>
            <a:r>
              <a:rPr lang="en-US" altLang="en-US" dirty="0"/>
              <a:t> Cai, </a:t>
            </a:r>
            <a:r>
              <a:rPr lang="en-US" altLang="en-US" dirty="0" err="1"/>
              <a:t>Xidong</a:t>
            </a:r>
            <a:r>
              <a:rPr lang="en-US" altLang="en-US" dirty="0"/>
              <a:t> Wang, </a:t>
            </a:r>
            <a:r>
              <a:rPr lang="en-US" altLang="en-US" dirty="0" err="1"/>
              <a:t>Junying</a:t>
            </a:r>
            <a:r>
              <a:rPr lang="en-US" altLang="en-US" dirty="0"/>
              <a:t> Chen, </a:t>
            </a:r>
            <a:r>
              <a:rPr lang="en-US" altLang="en-US" dirty="0" err="1"/>
              <a:t>Rongsheng</a:t>
            </a:r>
            <a:r>
              <a:rPr lang="en-US" altLang="en-US" dirty="0"/>
              <a:t> Wang, </a:t>
            </a:r>
            <a:r>
              <a:rPr lang="en-US" altLang="en-US" dirty="0" err="1"/>
              <a:t>Yipeng</a:t>
            </a:r>
            <a:r>
              <a:rPr lang="en-US" altLang="en-US" dirty="0"/>
              <a:t> Liu, </a:t>
            </a:r>
            <a:r>
              <a:rPr lang="en-US" altLang="en-US" dirty="0" err="1"/>
              <a:t>Siqi</a:t>
            </a:r>
            <a:r>
              <a:rPr lang="en-US" altLang="en-US" dirty="0"/>
              <a:t> Cai, </a:t>
            </a:r>
            <a:r>
              <a:rPr lang="en-US" altLang="en-US" b="1" dirty="0"/>
              <a:t>Benyou Wang</a:t>
            </a:r>
            <a:r>
              <a:rPr lang="en-US" altLang="en-US" dirty="0"/>
              <a:t>, </a:t>
            </a:r>
            <a:r>
              <a:rPr lang="en-US" altLang="en-US" dirty="0" err="1"/>
              <a:t>Zhiguo</a:t>
            </a:r>
            <a:r>
              <a:rPr lang="en-US" altLang="en-US" dirty="0"/>
              <a:t> Zhang, </a:t>
            </a:r>
            <a:r>
              <a:rPr lang="en-US" altLang="en-US" dirty="0" err="1"/>
              <a:t>Haizhou</a:t>
            </a:r>
            <a:r>
              <a:rPr lang="en-US" altLang="en-US" dirty="0"/>
              <a:t> Li. </a:t>
            </a:r>
            <a:r>
              <a:rPr lang="en-US" altLang="en-US" dirty="0" err="1"/>
              <a:t>WaveMind</a:t>
            </a:r>
            <a:r>
              <a:rPr lang="en-US" altLang="en-US" dirty="0"/>
              <a:t>: Towards a Conversational EEG Foundation Model Aligned to Textual and Visual Modalities. https://arxiv.org/abs/2510.00032</a:t>
            </a:r>
            <a:endParaRPr lang="en-US" dirty="0"/>
          </a:p>
        </p:txBody>
      </p:sp>
      <p:pic>
        <p:nvPicPr>
          <p:cNvPr id="6" name="Picture 5"/>
          <p:cNvPicPr>
            <a:picLocks noChangeAspect="1"/>
          </p:cNvPicPr>
          <p:nvPr/>
        </p:nvPicPr>
        <p:blipFill>
          <a:blip r:embed="rId3"/>
          <a:stretch>
            <a:fillRect/>
          </a:stretch>
        </p:blipFill>
        <p:spPr>
          <a:xfrm>
            <a:off x="2663825" y="1397000"/>
            <a:ext cx="6382385" cy="3836035"/>
          </a:xfrm>
          <a:prstGeom prst="rect">
            <a:avLst/>
          </a:prstGeom>
        </p:spPr>
      </p:pic>
      <p:sp>
        <p:nvSpPr>
          <p:cNvPr id="7" name="Text Box 6"/>
          <p:cNvSpPr txBox="1"/>
          <p:nvPr/>
        </p:nvSpPr>
        <p:spPr>
          <a:xfrm>
            <a:off x="3822700" y="5157470"/>
            <a:ext cx="4064000" cy="368300"/>
          </a:xfrm>
          <a:prstGeom prst="rect">
            <a:avLst/>
          </a:prstGeom>
          <a:noFill/>
        </p:spPr>
        <p:txBody>
          <a:bodyPr wrap="square" rtlCol="0">
            <a:spAutoFit/>
          </a:bodyPr>
          <a:lstStyle/>
          <a:p>
            <a:r>
              <a:rPr lang="en-US"/>
              <a:t>Alingning EEG with texts and images!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 </a:t>
            </a:r>
            <a:r>
              <a:rPr lang="zh-CN" altLang="en-US" dirty="0"/>
              <a:t>望闻问切  </a:t>
            </a:r>
            <a:r>
              <a:rPr lang="en-US" dirty="0"/>
              <a:t>- </a:t>
            </a:r>
            <a:r>
              <a:rPr lang="en-US" dirty="0" err="1"/>
              <a:t>ShizhenGPT</a:t>
            </a:r>
            <a:r>
              <a:rPr lang="en-US" dirty="0"/>
              <a:t> (</a:t>
            </a:r>
            <a:r>
              <a:rPr lang="zh-CN" altLang="en-US" dirty="0"/>
              <a:t>时珍</a:t>
            </a:r>
            <a:r>
              <a:rPr lang="en-US" altLang="zh-CN" dirty="0"/>
              <a:t>GPT</a:t>
            </a:r>
            <a:r>
              <a:rPr lang="en-US" dirty="0"/>
              <a:t>)</a:t>
            </a:r>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dirty="0">
                <a:latin typeface="Calibri" panose="020F0502020204030204" charset="0"/>
                <a:ea typeface="宋体" pitchFamily="2" charset="-122"/>
                <a:cs typeface="+mn-cs"/>
              </a:rPr>
              <a:t>16</a:t>
            </a:fld>
            <a:endParaRPr lang="zh-CN" altLang="en-US" strike="noStrike" noProof="1">
              <a:latin typeface="Arial" panose="020B0604020202090204" pitchFamily="34" charset="0"/>
            </a:endParaRPr>
          </a:p>
        </p:txBody>
      </p:sp>
      <p:sp>
        <p:nvSpPr>
          <p:cNvPr id="5" name="Text Box 4"/>
          <p:cNvSpPr txBox="1"/>
          <p:nvPr/>
        </p:nvSpPr>
        <p:spPr>
          <a:xfrm>
            <a:off x="237490" y="5729605"/>
            <a:ext cx="11821795" cy="922020"/>
          </a:xfrm>
          <a:prstGeom prst="rect">
            <a:avLst/>
          </a:prstGeom>
          <a:noFill/>
        </p:spPr>
        <p:txBody>
          <a:bodyPr wrap="square" rtlCol="0" anchor="t">
            <a:spAutoFit/>
          </a:bodyPr>
          <a:lstStyle/>
          <a:p>
            <a:r>
              <a:rPr lang="en-US" altLang="en-US" dirty="0" err="1"/>
              <a:t>Junying</a:t>
            </a:r>
            <a:r>
              <a:rPr lang="en-US" altLang="en-US" dirty="0"/>
              <a:t> Chen, </a:t>
            </a:r>
            <a:r>
              <a:rPr lang="en-US" altLang="en-US" dirty="0" err="1"/>
              <a:t>Zhenyang</a:t>
            </a:r>
            <a:r>
              <a:rPr lang="en-US" altLang="en-US" dirty="0"/>
              <a:t> Cai, </a:t>
            </a:r>
            <a:r>
              <a:rPr lang="en-US" altLang="en-US" dirty="0" err="1"/>
              <a:t>Zhiheng</a:t>
            </a:r>
            <a:r>
              <a:rPr lang="en-US" altLang="en-US" dirty="0"/>
              <a:t> Liu, </a:t>
            </a:r>
            <a:r>
              <a:rPr lang="en-US" altLang="en-US" dirty="0" err="1"/>
              <a:t>Yunjin</a:t>
            </a:r>
            <a:r>
              <a:rPr lang="en-US" altLang="en-US" dirty="0"/>
              <a:t> Yang, </a:t>
            </a:r>
            <a:r>
              <a:rPr lang="en-US" altLang="en-US" dirty="0" err="1"/>
              <a:t>Rongsheng</a:t>
            </a:r>
            <a:r>
              <a:rPr lang="en-US" altLang="en-US" dirty="0"/>
              <a:t> Wang, </a:t>
            </a:r>
            <a:r>
              <a:rPr lang="en-US" altLang="en-US" dirty="0" err="1"/>
              <a:t>Qingying</a:t>
            </a:r>
            <a:r>
              <a:rPr lang="en-US" altLang="en-US" dirty="0"/>
              <a:t> Xiao, </a:t>
            </a:r>
            <a:r>
              <a:rPr lang="en-US" altLang="en-US" dirty="0" err="1"/>
              <a:t>Xiangyi</a:t>
            </a:r>
            <a:r>
              <a:rPr lang="en-US" altLang="en-US" dirty="0"/>
              <a:t> Feng, Zhan </a:t>
            </a:r>
            <a:r>
              <a:rPr lang="en-US" altLang="en-US" dirty="0" err="1"/>
              <a:t>Su</a:t>
            </a:r>
            <a:r>
              <a:rPr lang="en-US" altLang="en-US" dirty="0"/>
              <a:t>, Jing Guo, Xiang Wan, </a:t>
            </a:r>
            <a:r>
              <a:rPr lang="en-US" altLang="en-US" dirty="0" err="1"/>
              <a:t>Guangjun</a:t>
            </a:r>
            <a:r>
              <a:rPr lang="en-US" altLang="en-US" dirty="0"/>
              <a:t> Yu, </a:t>
            </a:r>
            <a:r>
              <a:rPr lang="en-US" altLang="en-US" dirty="0" err="1"/>
              <a:t>Haizhou</a:t>
            </a:r>
            <a:r>
              <a:rPr lang="en-US" altLang="en-US" dirty="0"/>
              <a:t> Li, </a:t>
            </a:r>
            <a:r>
              <a:rPr lang="en-US" altLang="en-US" b="1" dirty="0"/>
              <a:t>Benyou Wang</a:t>
            </a:r>
            <a:r>
              <a:rPr lang="en-US" altLang="en-US" dirty="0"/>
              <a:t>. </a:t>
            </a:r>
            <a:r>
              <a:rPr lang="en-US" altLang="en-US" dirty="0" err="1"/>
              <a:t>ShizhenGPT</a:t>
            </a:r>
            <a:r>
              <a:rPr lang="en-US" altLang="en-US" dirty="0"/>
              <a:t>: Towards Multimodal LLMs for Traditional Chinese Medicine. https://arxiv.org/abs/2508.14706</a:t>
            </a:r>
            <a:endParaRPr lang="en-US" dirty="0"/>
          </a:p>
        </p:txBody>
      </p:sp>
      <p:pic>
        <p:nvPicPr>
          <p:cNvPr id="6" name="Picture 5" descr="b9351b68-a8a3-4f6a-9ed6-b6fff6ea4663"/>
          <p:cNvPicPr>
            <a:picLocks noChangeAspect="1"/>
          </p:cNvPicPr>
          <p:nvPr/>
        </p:nvPicPr>
        <p:blipFill>
          <a:blip r:embed="rId3"/>
          <a:stretch>
            <a:fillRect/>
          </a:stretch>
        </p:blipFill>
        <p:spPr>
          <a:xfrm>
            <a:off x="2281555" y="1398905"/>
            <a:ext cx="7628255" cy="3909695"/>
          </a:xfrm>
          <a:prstGeom prst="rect">
            <a:avLst/>
          </a:prstGeom>
        </p:spPr>
      </p:pic>
      <p:sp>
        <p:nvSpPr>
          <p:cNvPr id="7" name="Text Box 6"/>
          <p:cNvSpPr txBox="1"/>
          <p:nvPr/>
        </p:nvSpPr>
        <p:spPr>
          <a:xfrm>
            <a:off x="975541" y="5308600"/>
            <a:ext cx="10345692" cy="369332"/>
          </a:xfrm>
          <a:prstGeom prst="rect">
            <a:avLst/>
          </a:prstGeom>
          <a:noFill/>
        </p:spPr>
        <p:txBody>
          <a:bodyPr wrap="square" rtlCol="0">
            <a:spAutoFit/>
          </a:bodyPr>
          <a:lstStyle/>
          <a:p>
            <a:r>
              <a:rPr lang="en-US" dirty="0"/>
              <a:t>First unified model that supports “</a:t>
            </a:r>
            <a:r>
              <a:rPr lang="en-US" b="1" dirty="0"/>
              <a:t>seeing, smelling, listening, and pulse</a:t>
            </a:r>
            <a:r>
              <a:rPr lang="en-US" dirty="0"/>
              <a:t>” for Traditional Chinese Medicine</a:t>
            </a:r>
            <a:endParaRPr lang="zh-CN" altLang="en-US"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II) </a:t>
            </a:r>
            <a:r>
              <a:rPr lang="en-US" altLang="zh-CN" b="1" dirty="0"/>
              <a:t>Longer</a:t>
            </a:r>
            <a:r>
              <a:rPr lang="en-US" altLang="zh-CN" dirty="0"/>
              <a:t> Input in medical imaging</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17</a:t>
            </a:fld>
            <a:endParaRPr lang="zh-CN" altLang="en-US" strike="noStrike" noProof="1">
              <a:latin typeface="Arial" panose="020B060402020209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83" y="2357111"/>
            <a:ext cx="5967724" cy="2904994"/>
          </a:xfrm>
          <a:prstGeom prst="rect">
            <a:avLst/>
          </a:prstGeom>
        </p:spPr>
      </p:pic>
      <p:sp>
        <p:nvSpPr>
          <p:cNvPr id="6" name="TextBox 5"/>
          <p:cNvSpPr txBox="1"/>
          <p:nvPr/>
        </p:nvSpPr>
        <p:spPr>
          <a:xfrm>
            <a:off x="1649186" y="5548459"/>
            <a:ext cx="4743450" cy="369332"/>
          </a:xfrm>
          <a:prstGeom prst="rect">
            <a:avLst/>
          </a:prstGeom>
          <a:noFill/>
        </p:spPr>
        <p:txBody>
          <a:bodyPr wrap="square" rtlCol="0">
            <a:spAutoFit/>
          </a:bodyPr>
          <a:lstStyle/>
          <a:p>
            <a:r>
              <a:rPr lang="en-US" altLang="zh-CN" dirty="0"/>
              <a:t>Pathology images are super </a:t>
            </a:r>
            <a:r>
              <a:rPr lang="en-US" altLang="zh-CN" b="1" dirty="0"/>
              <a:t>large</a:t>
            </a:r>
            <a:endParaRPr lang="zh-CN" altLang="en-US" b="1" dirty="0"/>
          </a:p>
        </p:txBody>
      </p:sp>
      <p:sp>
        <p:nvSpPr>
          <p:cNvPr id="7" name="TextBox 6"/>
          <p:cNvSpPr txBox="1"/>
          <p:nvPr/>
        </p:nvSpPr>
        <p:spPr>
          <a:xfrm>
            <a:off x="650421" y="1673677"/>
            <a:ext cx="4743450" cy="369332"/>
          </a:xfrm>
          <a:prstGeom prst="rect">
            <a:avLst/>
          </a:prstGeom>
          <a:noFill/>
        </p:spPr>
        <p:txBody>
          <a:bodyPr wrap="square" rtlCol="0">
            <a:spAutoFit/>
          </a:bodyPr>
          <a:lstStyle/>
          <a:p>
            <a:r>
              <a:rPr lang="en-US" altLang="zh-CN" dirty="0"/>
              <a:t>Motivations:</a:t>
            </a:r>
            <a:endParaRPr lang="zh-CN" altLang="en-US" b="1" dirty="0"/>
          </a:p>
        </p:txBody>
      </p:sp>
      <p:sp>
        <p:nvSpPr>
          <p:cNvPr id="8" name="AutoShape 2" descr="What is a CT scan? What the test detects and how it works"/>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28" name="Picture 4" descr="What Diseases Do CT Scans Detect? - Hollywood Diagnosti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8366" y="2635098"/>
            <a:ext cx="3791101" cy="25231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58366" y="5558915"/>
            <a:ext cx="4743450" cy="369332"/>
          </a:xfrm>
          <a:prstGeom prst="rect">
            <a:avLst/>
          </a:prstGeom>
          <a:noFill/>
        </p:spPr>
        <p:txBody>
          <a:bodyPr wrap="square" rtlCol="0">
            <a:spAutoFit/>
          </a:bodyPr>
          <a:lstStyle/>
          <a:p>
            <a:r>
              <a:rPr lang="en-US" altLang="zh-CN" dirty="0"/>
              <a:t>It sometimes involves </a:t>
            </a:r>
            <a:r>
              <a:rPr lang="en-US" altLang="zh-CN" b="1" dirty="0"/>
              <a:t>multiple</a:t>
            </a:r>
            <a:r>
              <a:rPr lang="en-US" altLang="zh-CN" dirty="0"/>
              <a:t> images</a:t>
            </a:r>
            <a:endParaRPr lang="zh-CN" altLang="en-US" dirty="0"/>
          </a:p>
        </p:txBody>
      </p:sp>
      <p:sp>
        <p:nvSpPr>
          <p:cNvPr id="9" name="TextBox 8"/>
          <p:cNvSpPr txBox="1"/>
          <p:nvPr/>
        </p:nvSpPr>
        <p:spPr>
          <a:xfrm>
            <a:off x="563617" y="6171488"/>
            <a:ext cx="10790184" cy="369332"/>
          </a:xfrm>
          <a:prstGeom prst="rect">
            <a:avLst/>
          </a:prstGeom>
          <a:noFill/>
        </p:spPr>
        <p:txBody>
          <a:bodyPr wrap="square" rtlCol="0">
            <a:spAutoFit/>
          </a:bodyPr>
          <a:lstStyle/>
          <a:p>
            <a:r>
              <a:rPr lang="en-US" altLang="zh-CN" dirty="0"/>
              <a:t>This require large language models to receive longer input (which are quadratic to sequence length, </a:t>
            </a:r>
            <a:r>
              <a:rPr lang="en-US" altLang="zh-CN" b="1" dirty="0"/>
              <a:t>challenging</a:t>
            </a:r>
            <a:r>
              <a:rPr lang="en-US" altLang="zh-CN" dirty="0"/>
              <a:t>!!!)</a:t>
            </a:r>
            <a:endParaRPr lang="zh-CN" alt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17" y="274638"/>
            <a:ext cx="9462126" cy="704180"/>
          </a:xfrm>
        </p:spPr>
        <p:txBody>
          <a:bodyPr/>
          <a:lstStyle/>
          <a:p>
            <a:r>
              <a:rPr lang="en-US" altLang="zh-CN" dirty="0"/>
              <a:t>II</a:t>
            </a:r>
            <a:r>
              <a:rPr lang="zh-CN" altLang="en-US" dirty="0"/>
              <a:t>）</a:t>
            </a:r>
            <a:r>
              <a:rPr lang="en-US" altLang="zh-CN" dirty="0"/>
              <a:t>Our Long-context multimodal LLMs: </a:t>
            </a:r>
            <a:r>
              <a:rPr lang="en-US" altLang="zh-CN" dirty="0" err="1"/>
              <a:t>LongLLaVA</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18</a:t>
            </a:fld>
            <a:endParaRPr lang="zh-CN" altLang="en-US" strike="noStrike" noProof="1">
              <a:latin typeface="Arial" panose="020B0604020202090204" pitchFamily="34" charset="0"/>
            </a:endParaRPr>
          </a:p>
        </p:txBody>
      </p:sp>
      <p:sp>
        <p:nvSpPr>
          <p:cNvPr id="5" name="Text Box 2"/>
          <p:cNvSpPr txBox="1"/>
          <p:nvPr/>
        </p:nvSpPr>
        <p:spPr>
          <a:xfrm>
            <a:off x="146957" y="5879465"/>
            <a:ext cx="12192635" cy="738664"/>
          </a:xfrm>
          <a:prstGeom prst="rect">
            <a:avLst/>
          </a:prstGeom>
          <a:noFill/>
        </p:spPr>
        <p:txBody>
          <a:bodyPr wrap="square" rtlCol="0" anchor="t">
            <a:spAutoFit/>
          </a:bodyPr>
          <a:lstStyle/>
          <a:p>
            <a:r>
              <a:rPr lang="en-US" altLang="zh-CN" sz="1400" dirty="0" err="1"/>
              <a:t>Dingjie</a:t>
            </a:r>
            <a:r>
              <a:rPr lang="en-US" altLang="zh-CN" sz="1400" dirty="0"/>
              <a:t> Song, et.al </a:t>
            </a:r>
            <a:r>
              <a:rPr lang="en-US" altLang="zh-CN" sz="1400" b="1" dirty="0"/>
              <a:t>Benyou Wang</a:t>
            </a:r>
            <a:r>
              <a:rPr lang="en-US" altLang="zh-CN" sz="1400" dirty="0"/>
              <a:t>. MILEBENCH: Benchmarking MLLMs in Long Context, COLM 2024. https://arxiv.org/abs/2404.18532</a:t>
            </a:r>
            <a:endParaRPr lang="en-US" altLang="en-US" sz="1400" dirty="0"/>
          </a:p>
          <a:p>
            <a:r>
              <a:rPr lang="en-US" altLang="en-US" sz="1400" dirty="0" err="1"/>
              <a:t>Xidong</a:t>
            </a:r>
            <a:r>
              <a:rPr lang="en-US" altLang="en-US" sz="1400" dirty="0"/>
              <a:t> Wang, </a:t>
            </a:r>
            <a:r>
              <a:rPr lang="en-US" altLang="en-US" sz="1400" dirty="0" err="1"/>
              <a:t>Dingjie</a:t>
            </a:r>
            <a:r>
              <a:rPr lang="en-US" altLang="en-US" sz="1400" dirty="0"/>
              <a:t> Song, </a:t>
            </a:r>
            <a:r>
              <a:rPr lang="en-US" altLang="en-US" sz="1400" dirty="0" err="1"/>
              <a:t>Shunian</a:t>
            </a:r>
            <a:r>
              <a:rPr lang="en-US" altLang="en-US" sz="1400" dirty="0"/>
              <a:t> Chen, </a:t>
            </a:r>
            <a:r>
              <a:rPr lang="en-US" altLang="en-US" sz="1400" dirty="0" err="1"/>
              <a:t>Junyin</a:t>
            </a:r>
            <a:r>
              <a:rPr lang="en-US" altLang="en-US" sz="1400" dirty="0"/>
              <a:t> Chen, </a:t>
            </a:r>
            <a:r>
              <a:rPr lang="en-US" altLang="en-US" sz="1400" dirty="0" err="1"/>
              <a:t>Zhenyang</a:t>
            </a:r>
            <a:r>
              <a:rPr lang="en-US" altLang="en-US" sz="1400" dirty="0"/>
              <a:t> Cai, Chen Zhang, </a:t>
            </a:r>
            <a:r>
              <a:rPr lang="en-US" altLang="en-US" sz="1400" dirty="0" err="1"/>
              <a:t>Lichao</a:t>
            </a:r>
            <a:r>
              <a:rPr lang="en-US" altLang="en-US" sz="1400" dirty="0"/>
              <a:t> Sun, </a:t>
            </a:r>
            <a:r>
              <a:rPr lang="en-US" altLang="en-US" sz="1400" b="1" dirty="0"/>
              <a:t>Benyou Wang</a:t>
            </a:r>
            <a:r>
              <a:rPr lang="en-US" altLang="en-US" sz="1400" dirty="0"/>
              <a:t>. </a:t>
            </a:r>
            <a:r>
              <a:rPr lang="en-US" altLang="en-US" sz="1400" dirty="0" err="1"/>
              <a:t>LongLLaVA</a:t>
            </a:r>
            <a:r>
              <a:rPr lang="en-US" altLang="en-US" sz="1400" dirty="0"/>
              <a:t>: Scaling Multi-modal LLMs to 1000 Images Efficiently via a Hybrid Architecture. Findings of EMNLP 2025</a:t>
            </a:r>
            <a:endParaRPr lang="en-US"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70" y="2137428"/>
            <a:ext cx="5214257" cy="2583427"/>
          </a:xfrm>
          <a:prstGeom prst="rect">
            <a:avLst/>
          </a:prstGeom>
        </p:spPr>
      </p:pic>
      <p:pic>
        <p:nvPicPr>
          <p:cNvPr id="7" name="Picture 6"/>
          <p:cNvPicPr>
            <a:picLocks noChangeAspect="1"/>
          </p:cNvPicPr>
          <p:nvPr/>
        </p:nvPicPr>
        <p:blipFill>
          <a:blip r:embed="rId4"/>
          <a:stretch>
            <a:fillRect/>
          </a:stretch>
        </p:blipFill>
        <p:spPr>
          <a:xfrm>
            <a:off x="5793922" y="2236376"/>
            <a:ext cx="6205046" cy="2042523"/>
          </a:xfrm>
          <a:prstGeom prst="rect">
            <a:avLst/>
          </a:prstGeom>
        </p:spPr>
      </p:pic>
      <p:sp>
        <p:nvSpPr>
          <p:cNvPr id="8" name="TextBox 7"/>
          <p:cNvSpPr txBox="1"/>
          <p:nvPr/>
        </p:nvSpPr>
        <p:spPr>
          <a:xfrm>
            <a:off x="563617" y="4967140"/>
            <a:ext cx="5323116" cy="369332"/>
          </a:xfrm>
          <a:prstGeom prst="rect">
            <a:avLst/>
          </a:prstGeom>
          <a:noFill/>
        </p:spPr>
        <p:txBody>
          <a:bodyPr wrap="square" rtlCol="0">
            <a:spAutoFit/>
          </a:bodyPr>
          <a:lstStyle/>
          <a:p>
            <a:r>
              <a:rPr lang="en-US" altLang="zh-CN" dirty="0"/>
              <a:t>Open-source models process long context </a:t>
            </a:r>
            <a:r>
              <a:rPr lang="en-US" altLang="zh-CN" b="1" dirty="0"/>
              <a:t>poorly</a:t>
            </a:r>
            <a:r>
              <a:rPr lang="en-US" altLang="zh-CN" dirty="0"/>
              <a:t>!</a:t>
            </a:r>
            <a:endParaRPr lang="zh-CN" altLang="en-US" dirty="0"/>
          </a:p>
        </p:txBody>
      </p:sp>
      <p:sp>
        <p:nvSpPr>
          <p:cNvPr id="9" name="TextBox 8"/>
          <p:cNvSpPr txBox="1"/>
          <p:nvPr/>
        </p:nvSpPr>
        <p:spPr>
          <a:xfrm>
            <a:off x="5998310" y="4971791"/>
            <a:ext cx="6000658" cy="369332"/>
          </a:xfrm>
          <a:prstGeom prst="rect">
            <a:avLst/>
          </a:prstGeom>
          <a:noFill/>
        </p:spPr>
        <p:txBody>
          <a:bodyPr wrap="square" rtlCol="0">
            <a:spAutoFit/>
          </a:bodyPr>
          <a:lstStyle/>
          <a:p>
            <a:r>
              <a:rPr lang="en-US" altLang="zh-CN" dirty="0"/>
              <a:t>Our models (</a:t>
            </a:r>
            <a:r>
              <a:rPr lang="en-US" altLang="zh-CN" b="1" dirty="0" err="1"/>
              <a:t>LongLLaVA</a:t>
            </a:r>
            <a:r>
              <a:rPr lang="en-US" altLang="zh-CN" dirty="0"/>
              <a:t>) did it </a:t>
            </a:r>
            <a:r>
              <a:rPr lang="en-US" altLang="zh-CN" b="1" dirty="0"/>
              <a:t>effectively</a:t>
            </a:r>
            <a:r>
              <a:rPr lang="en-US" altLang="zh-CN" dirty="0"/>
              <a:t> and </a:t>
            </a:r>
            <a:r>
              <a:rPr lang="en-US" altLang="zh-CN" b="1" dirty="0"/>
              <a:t>efficiently</a:t>
            </a:r>
            <a:endParaRPr lang="zh-CN" altLang="en-US" b="1"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439062"/>
            <a:ext cx="11360800" cy="763600"/>
          </a:xfrm>
        </p:spPr>
        <p:txBody>
          <a:bodyPr>
            <a:normAutofit/>
          </a:bodyPr>
          <a:lstStyle/>
          <a:p>
            <a:r>
              <a:rPr lang="en-US" altLang="zh-CN" dirty="0">
                <a:sym typeface="+mn-ea"/>
              </a:rPr>
              <a:t>III</a:t>
            </a:r>
            <a:r>
              <a:rPr lang="zh-CN" altLang="en-US" dirty="0">
                <a:sym typeface="+mn-ea"/>
              </a:rPr>
              <a:t>）</a:t>
            </a:r>
            <a:r>
              <a:rPr lang="en-US" altLang="zh-CN" b="1" dirty="0"/>
              <a:t>Math</a:t>
            </a:r>
            <a:r>
              <a:rPr lang="en-US" altLang="zh-CN" dirty="0"/>
              <a:t> reasoning to </a:t>
            </a:r>
            <a:r>
              <a:rPr lang="en-US" altLang="zh-CN" b="1" dirty="0"/>
              <a:t>Medical</a:t>
            </a:r>
            <a:r>
              <a:rPr lang="en-US" altLang="zh-CN" dirty="0"/>
              <a:t> reasoning</a:t>
            </a:r>
            <a:endParaRPr lang="zh-CN" altLang="en-US" dirty="0"/>
          </a:p>
        </p:txBody>
      </p:sp>
      <p:sp>
        <p:nvSpPr>
          <p:cNvPr id="6" name="Content Placeholder 2"/>
          <p:cNvSpPr txBox="1"/>
          <p:nvPr/>
        </p:nvSpPr>
        <p:spPr>
          <a:xfrm>
            <a:off x="548821" y="1706007"/>
            <a:ext cx="11643179" cy="4785395"/>
          </a:xfrm>
          <a:prstGeom prst="rect">
            <a:avLst/>
          </a:prstGeom>
        </p:spPr>
        <p:txBody>
          <a:bodyPr spcFirstLastPara="1" vert="horz" wrap="square" lIns="91425" tIns="91425" rIns="91425" bIns="91425" rtlCol="0" anchor="t" anchorCtr="0">
            <a:normAutofit fontScale="92500" lnSpcReduction="20000"/>
          </a:bodyPr>
          <a:lstStyle>
            <a:lvl1pPr marL="609600" lvl="0" indent="-457200" algn="l" defTabSz="914400" rtl="0" eaLnBrk="1" latinLnBrk="0" hangingPunct="1">
              <a:lnSpc>
                <a:spcPct val="90000"/>
              </a:lnSpc>
              <a:spcBef>
                <a:spcPts val="0"/>
              </a:spcBef>
              <a:spcAft>
                <a:spcPts val="0"/>
              </a:spcAft>
              <a:buSzPts val="1800"/>
              <a:buFont typeface="Arial" panose="020B0604020202090204" pitchFamily="34" charset="0"/>
              <a:buChar char="●"/>
              <a:defRPr sz="2800" kern="1200">
                <a:solidFill>
                  <a:schemeClr val="tx1"/>
                </a:solidFill>
                <a:latin typeface="+mn-lt"/>
                <a:ea typeface="+mn-ea"/>
                <a:cs typeface="+mn-cs"/>
              </a:defRPr>
            </a:lvl1pPr>
            <a:lvl2pPr marL="1219200" lvl="1" indent="-423545" algn="l" defTabSz="914400" rtl="0" eaLnBrk="1" latinLnBrk="0" hangingPunct="1">
              <a:lnSpc>
                <a:spcPct val="90000"/>
              </a:lnSpc>
              <a:spcBef>
                <a:spcPts val="0"/>
              </a:spcBef>
              <a:spcAft>
                <a:spcPts val="0"/>
              </a:spcAft>
              <a:buSzPts val="1400"/>
              <a:buFont typeface="Arial" panose="020B0604020202090204" pitchFamily="34" charset="0"/>
              <a:buChar char="○"/>
              <a:defRPr sz="2400" kern="1200">
                <a:solidFill>
                  <a:schemeClr val="tx1"/>
                </a:solidFill>
                <a:latin typeface="+mn-lt"/>
                <a:ea typeface="+mn-ea"/>
                <a:cs typeface="+mn-cs"/>
              </a:defRPr>
            </a:lvl2pPr>
            <a:lvl3pPr marL="1828800" lvl="2" indent="-423545" algn="l" defTabSz="914400" rtl="0" eaLnBrk="1" latinLnBrk="0" hangingPunct="1">
              <a:lnSpc>
                <a:spcPct val="90000"/>
              </a:lnSpc>
              <a:spcBef>
                <a:spcPts val="0"/>
              </a:spcBef>
              <a:spcAft>
                <a:spcPts val="0"/>
              </a:spcAft>
              <a:buSzPts val="1400"/>
              <a:buFont typeface="Arial" panose="020B0604020202090204" pitchFamily="34" charset="0"/>
              <a:buChar char="■"/>
              <a:defRPr sz="2000" kern="1200">
                <a:solidFill>
                  <a:schemeClr val="tx1"/>
                </a:solidFill>
                <a:latin typeface="+mn-lt"/>
                <a:ea typeface="+mn-ea"/>
                <a:cs typeface="+mn-cs"/>
              </a:defRPr>
            </a:lvl3pPr>
            <a:lvl4pPr marL="2438400" lvl="3" indent="-423545" algn="l" defTabSz="914400" rtl="0" eaLnBrk="1" latinLnBrk="0" hangingPunct="1">
              <a:lnSpc>
                <a:spcPct val="90000"/>
              </a:lnSpc>
              <a:spcBef>
                <a:spcPts val="0"/>
              </a:spcBef>
              <a:spcAft>
                <a:spcPts val="0"/>
              </a:spcAft>
              <a:buSzPts val="1400"/>
              <a:buFont typeface="Arial" panose="020B0604020202090204" pitchFamily="34" charset="0"/>
              <a:buChar char="●"/>
              <a:defRPr sz="1800" kern="1200">
                <a:solidFill>
                  <a:schemeClr val="tx1"/>
                </a:solidFill>
                <a:latin typeface="+mn-lt"/>
                <a:ea typeface="+mn-ea"/>
                <a:cs typeface="+mn-cs"/>
              </a:defRPr>
            </a:lvl4pPr>
            <a:lvl5pPr marL="3048000" lvl="4" indent="-423545" algn="l" defTabSz="914400" rtl="0" eaLnBrk="1" latinLnBrk="0" hangingPunct="1">
              <a:lnSpc>
                <a:spcPct val="90000"/>
              </a:lnSpc>
              <a:spcBef>
                <a:spcPts val="0"/>
              </a:spcBef>
              <a:spcAft>
                <a:spcPts val="0"/>
              </a:spcAft>
              <a:buSzPts val="1400"/>
              <a:buFont typeface="Arial" panose="020B0604020202090204" pitchFamily="34" charset="0"/>
              <a:buChar char="○"/>
              <a:defRPr sz="1800" kern="1200">
                <a:solidFill>
                  <a:schemeClr val="tx1"/>
                </a:solidFill>
                <a:latin typeface="+mn-lt"/>
                <a:ea typeface="+mn-ea"/>
                <a:cs typeface="+mn-cs"/>
              </a:defRPr>
            </a:lvl5pPr>
            <a:lvl6pPr marL="3657600" lvl="5" indent="-423545" algn="l" defTabSz="914400" rtl="0" eaLnBrk="1" latinLnBrk="0" hangingPunct="1">
              <a:lnSpc>
                <a:spcPct val="90000"/>
              </a:lnSpc>
              <a:spcBef>
                <a:spcPts val="0"/>
              </a:spcBef>
              <a:spcAft>
                <a:spcPts val="0"/>
              </a:spcAft>
              <a:buSzPts val="1400"/>
              <a:buFont typeface="Arial" panose="020B0604020202090204" pitchFamily="34" charset="0"/>
              <a:buChar char="■"/>
              <a:defRPr sz="1800" kern="1200">
                <a:solidFill>
                  <a:schemeClr val="tx1"/>
                </a:solidFill>
                <a:latin typeface="+mn-lt"/>
                <a:ea typeface="+mn-ea"/>
                <a:cs typeface="+mn-cs"/>
              </a:defRPr>
            </a:lvl6pPr>
            <a:lvl7pPr marL="4267200" lvl="6" indent="-423545" algn="l" defTabSz="914400" rtl="0" eaLnBrk="1" latinLnBrk="0" hangingPunct="1">
              <a:lnSpc>
                <a:spcPct val="90000"/>
              </a:lnSpc>
              <a:spcBef>
                <a:spcPts val="0"/>
              </a:spcBef>
              <a:spcAft>
                <a:spcPts val="0"/>
              </a:spcAft>
              <a:buSzPts val="1400"/>
              <a:buFont typeface="Arial" panose="020B0604020202090204" pitchFamily="34" charset="0"/>
              <a:buChar char="●"/>
              <a:defRPr sz="1800" kern="1200">
                <a:solidFill>
                  <a:schemeClr val="tx1"/>
                </a:solidFill>
                <a:latin typeface="+mn-lt"/>
                <a:ea typeface="+mn-ea"/>
                <a:cs typeface="+mn-cs"/>
              </a:defRPr>
            </a:lvl7pPr>
            <a:lvl8pPr marL="4876800" lvl="7" indent="-423545" algn="l" defTabSz="914400" rtl="0" eaLnBrk="1" latinLnBrk="0" hangingPunct="1">
              <a:lnSpc>
                <a:spcPct val="90000"/>
              </a:lnSpc>
              <a:spcBef>
                <a:spcPts val="0"/>
              </a:spcBef>
              <a:spcAft>
                <a:spcPts val="0"/>
              </a:spcAft>
              <a:buSzPts val="1400"/>
              <a:buFont typeface="Arial" panose="020B0604020202090204" pitchFamily="34" charset="0"/>
              <a:buChar char="○"/>
              <a:defRPr sz="1800" kern="1200">
                <a:solidFill>
                  <a:schemeClr val="tx1"/>
                </a:solidFill>
                <a:latin typeface="+mn-lt"/>
                <a:ea typeface="+mn-ea"/>
                <a:cs typeface="+mn-cs"/>
              </a:defRPr>
            </a:lvl8pPr>
            <a:lvl9pPr marL="5486400" lvl="8" indent="-423545" algn="l" defTabSz="914400" rtl="0" eaLnBrk="1" latinLnBrk="0" hangingPunct="1">
              <a:lnSpc>
                <a:spcPct val="90000"/>
              </a:lnSpc>
              <a:spcBef>
                <a:spcPts val="0"/>
              </a:spcBef>
              <a:spcAft>
                <a:spcPts val="0"/>
              </a:spcAft>
              <a:buSzPts val="1400"/>
              <a:buFont typeface="Arial" panose="020B0604020202090204" pitchFamily="34" charset="0"/>
              <a:buChar char="■"/>
              <a:defRPr sz="1800" kern="1200">
                <a:solidFill>
                  <a:schemeClr val="tx1"/>
                </a:solidFill>
                <a:latin typeface="+mn-lt"/>
                <a:ea typeface="+mn-ea"/>
                <a:cs typeface="+mn-cs"/>
              </a:defRPr>
            </a:lvl9pPr>
          </a:lstStyle>
          <a:p>
            <a:r>
              <a:rPr lang="zh-CN" altLang="zh-CN" sz="1800" dirty="0">
                <a:latin typeface="楷体" panose="02010609060101010101" pitchFamily="49" charset="-122"/>
                <a:ea typeface="楷体" panose="02010609060101010101" pitchFamily="49" charset="-122"/>
                <a:cs typeface="楷体" panose="02010609060101010101" pitchFamily="49" charset="-122"/>
              </a:rPr>
              <a:t>在</a:t>
            </a:r>
            <a:r>
              <a:rPr lang="en-US" altLang="zh-CN" sz="1800" dirty="0">
                <a:latin typeface="楷体" panose="02010609060101010101" pitchFamily="49" charset="-122"/>
                <a:ea typeface="楷体" panose="02010609060101010101" pitchFamily="49" charset="-122"/>
                <a:cs typeface="楷体" panose="02010609060101010101" pitchFamily="49" charset="-122"/>
              </a:rPr>
              <a:t>2</a:t>
            </a:r>
            <a:r>
              <a:rPr lang="en-US" altLang="zh-CN" sz="1800" b="1" dirty="0">
                <a:latin typeface="楷体" panose="02010609060101010101" pitchFamily="49" charset="-122"/>
                <a:ea typeface="楷体" panose="02010609060101010101" pitchFamily="49" charset="-122"/>
                <a:cs typeface="楷体" panose="02010609060101010101" pitchFamily="49" charset="-122"/>
              </a:rPr>
              <a:t>025</a:t>
            </a:r>
            <a:r>
              <a:rPr lang="zh-CN" altLang="zh-CN" sz="1800" b="1" dirty="0">
                <a:latin typeface="楷体" panose="02010609060101010101" pitchFamily="49" charset="-122"/>
                <a:ea typeface="楷体" panose="02010609060101010101" pitchFamily="49" charset="-122"/>
                <a:cs typeface="楷体" panose="02010609060101010101" pitchFamily="49" charset="-122"/>
              </a:rPr>
              <a:t>年第二届人工智能数学奥林匹克竞赛（</a:t>
            </a:r>
            <a:r>
              <a:rPr lang="en-US" altLang="zh-CN" sz="1800" b="1" dirty="0">
                <a:latin typeface="楷体" panose="02010609060101010101" pitchFamily="49" charset="-122"/>
                <a:ea typeface="楷体" panose="02010609060101010101" pitchFamily="49" charset="-122"/>
                <a:cs typeface="楷体" panose="02010609060101010101" pitchFamily="49" charset="-122"/>
              </a:rPr>
              <a:t>AIMO2</a:t>
            </a:r>
            <a:r>
              <a:rPr lang="zh-CN" altLang="zh-CN" sz="1800" b="1" dirty="0">
                <a:latin typeface="楷体" panose="02010609060101010101" pitchFamily="49" charset="-122"/>
                <a:ea typeface="楷体" panose="02010609060101010101" pitchFamily="49" charset="-122"/>
                <a:cs typeface="楷体" panose="02010609060101010101" pitchFamily="49" charset="-122"/>
              </a:rPr>
              <a:t>）中荣获金牌</a:t>
            </a:r>
            <a:endParaRPr lang="en-US" altLang="zh-CN" sz="1800" b="1" dirty="0">
              <a:latin typeface="楷体" panose="02010609060101010101" pitchFamily="49" charset="-122"/>
              <a:ea typeface="楷体" panose="02010609060101010101" pitchFamily="49" charset="-122"/>
              <a:cs typeface="楷体" panose="02010609060101010101" pitchFamily="49" charset="-122"/>
            </a:endParaRPr>
          </a:p>
          <a:p>
            <a:endParaRPr lang="en-US" altLang="zh-CN" sz="1800" b="1" dirty="0">
              <a:latin typeface="楷体" panose="02010609060101010101" pitchFamily="49" charset="-122"/>
              <a:ea typeface="楷体" panose="02010609060101010101" pitchFamily="49" charset="-122"/>
              <a:cs typeface="楷体" panose="02010609060101010101" pitchFamily="49" charset="-122"/>
            </a:endParaRPr>
          </a:p>
          <a:p>
            <a:r>
              <a:rPr lang="zh-CN" altLang="zh-CN" sz="1800" dirty="0">
                <a:latin typeface="楷体" panose="02010609060101010101" pitchFamily="49" charset="-122"/>
                <a:ea typeface="楷体" panose="02010609060101010101" pitchFamily="49" charset="-122"/>
                <a:cs typeface="楷体" panose="02010609060101010101" pitchFamily="49" charset="-122"/>
              </a:rPr>
              <a:t>联合杉数科技开发首个数学建模大模型</a:t>
            </a:r>
            <a:r>
              <a:rPr lang="en-US" altLang="zh-CN" sz="1800" dirty="0">
                <a:latin typeface="楷体" panose="02010609060101010101" pitchFamily="49" charset="-122"/>
                <a:ea typeface="楷体" panose="02010609060101010101" pitchFamily="49" charset="-122"/>
                <a:cs typeface="楷体" panose="02010609060101010101" pitchFamily="49" charset="-122"/>
              </a:rPr>
              <a:t> ORLM</a:t>
            </a:r>
            <a:r>
              <a:rPr lang="zh-CN" altLang="zh-CN" sz="1800" dirty="0">
                <a:latin typeface="楷体" panose="02010609060101010101" pitchFamily="49" charset="-122"/>
                <a:ea typeface="楷体" panose="02010609060101010101" pitchFamily="49" charset="-122"/>
                <a:cs typeface="楷体" panose="02010609060101010101" pitchFamily="49" charset="-122"/>
              </a:rPr>
              <a:t>，并由该公司进一步升级为</a:t>
            </a:r>
            <a:r>
              <a:rPr lang="en-US" altLang="zh-CN" sz="1800" dirty="0">
                <a:latin typeface="楷体" panose="02010609060101010101" pitchFamily="49" charset="-122"/>
                <a:ea typeface="楷体" panose="02010609060101010101" pitchFamily="49" charset="-122"/>
                <a:cs typeface="楷体" panose="02010609060101010101" pitchFamily="49" charset="-122"/>
              </a:rPr>
              <a:t> </a:t>
            </a:r>
            <a:r>
              <a:rPr lang="en-US" altLang="zh-CN" sz="1800" dirty="0" err="1">
                <a:latin typeface="楷体" panose="02010609060101010101" pitchFamily="49" charset="-122"/>
                <a:ea typeface="楷体" panose="02010609060101010101" pitchFamily="49" charset="-122"/>
                <a:cs typeface="楷体" panose="02010609060101010101" pitchFamily="49" charset="-122"/>
              </a:rPr>
              <a:t>COLORMind</a:t>
            </a:r>
            <a:r>
              <a:rPr lang="en-US" altLang="zh-CN" sz="1800" dirty="0">
                <a:latin typeface="楷体" panose="02010609060101010101" pitchFamily="49" charset="-122"/>
                <a:ea typeface="楷体" panose="02010609060101010101" pitchFamily="49" charset="-122"/>
                <a:cs typeface="楷体" panose="02010609060101010101" pitchFamily="49" charset="-122"/>
              </a:rPr>
              <a:t> </a:t>
            </a:r>
            <a:r>
              <a:rPr lang="zh-CN" altLang="zh-CN" sz="1800" dirty="0">
                <a:latin typeface="楷体" panose="02010609060101010101" pitchFamily="49" charset="-122"/>
                <a:ea typeface="楷体" panose="02010609060101010101" pitchFamily="49" charset="-122"/>
                <a:cs typeface="楷体" panose="02010609060101010101" pitchFamily="49" charset="-122"/>
              </a:rPr>
              <a:t>平台投入实际业务应用。</a:t>
            </a:r>
            <a:r>
              <a:rPr lang="en-US" altLang="zh-CN" sz="1800" dirty="0">
                <a:latin typeface="楷体" panose="02010609060101010101" pitchFamily="49" charset="-122"/>
                <a:ea typeface="楷体" panose="02010609060101010101" pitchFamily="49" charset="-122"/>
                <a:cs typeface="楷体" panose="02010609060101010101" pitchFamily="49" charset="-122"/>
              </a:rPr>
              <a:t>ORLM </a:t>
            </a:r>
            <a:r>
              <a:rPr lang="zh-CN" altLang="zh-CN" sz="1800" dirty="0">
                <a:latin typeface="楷体" panose="02010609060101010101" pitchFamily="49" charset="-122"/>
                <a:ea typeface="楷体" panose="02010609060101010101" pitchFamily="49" charset="-122"/>
                <a:cs typeface="楷体" panose="02010609060101010101" pitchFamily="49" charset="-122"/>
              </a:rPr>
              <a:t>的研究论文被国际顶级期刊《</a:t>
            </a:r>
            <a:r>
              <a:rPr lang="en-US" altLang="zh-CN" sz="1800" dirty="0">
                <a:latin typeface="楷体" panose="02010609060101010101" pitchFamily="49" charset="-122"/>
                <a:ea typeface="楷体" panose="02010609060101010101" pitchFamily="49" charset="-122"/>
                <a:cs typeface="楷体" panose="02010609060101010101" pitchFamily="49" charset="-122"/>
              </a:rPr>
              <a:t>Operations Research</a:t>
            </a:r>
            <a:r>
              <a:rPr lang="zh-CN" altLang="zh-CN" sz="1800" dirty="0">
                <a:latin typeface="楷体" panose="02010609060101010101" pitchFamily="49" charset="-122"/>
                <a:ea typeface="楷体" panose="02010609060101010101" pitchFamily="49" charset="-122"/>
                <a:cs typeface="楷体" panose="02010609060101010101" pitchFamily="49" charset="-122"/>
              </a:rPr>
              <a:t>》接收发表，标志着</a:t>
            </a:r>
            <a:r>
              <a:rPr lang="en-US" altLang="zh-CN" sz="1800" dirty="0">
                <a:latin typeface="楷体" panose="02010609060101010101" pitchFamily="49" charset="-122"/>
                <a:ea typeface="楷体" panose="02010609060101010101" pitchFamily="49" charset="-122"/>
                <a:cs typeface="楷体" panose="02010609060101010101" pitchFamily="49" charset="-122"/>
              </a:rPr>
              <a:t> AI </a:t>
            </a:r>
            <a:r>
              <a:rPr lang="zh-CN" altLang="zh-CN" sz="1800" dirty="0">
                <a:latin typeface="楷体" panose="02010609060101010101" pitchFamily="49" charset="-122"/>
                <a:ea typeface="楷体" panose="02010609060101010101" pitchFamily="49" charset="-122"/>
                <a:cs typeface="楷体" panose="02010609060101010101" pitchFamily="49" charset="-122"/>
              </a:rPr>
              <a:t>与运筹优化领域的深度融合。</a:t>
            </a:r>
            <a:endParaRPr lang="en-US" altLang="zh-CN" sz="1800" dirty="0">
              <a:latin typeface="楷体" panose="02010609060101010101" pitchFamily="49" charset="-122"/>
              <a:ea typeface="楷体" panose="02010609060101010101" pitchFamily="49" charset="-122"/>
              <a:cs typeface="楷体" panose="02010609060101010101" pitchFamily="49" charset="-122"/>
            </a:endParaRPr>
          </a:p>
          <a:p>
            <a:pPr marL="152400" indent="0">
              <a:buNone/>
            </a:pPr>
            <a:endParaRPr lang="en-US" altLang="zh-CN" sz="1700" dirty="0"/>
          </a:p>
          <a:p>
            <a:r>
              <a:rPr lang="en-US" altLang="zh-CN" sz="1700" dirty="0" err="1"/>
              <a:t>Zhengyang</a:t>
            </a:r>
            <a:r>
              <a:rPr lang="en-US" altLang="zh-CN" sz="1700" dirty="0"/>
              <a:t> Tang, </a:t>
            </a:r>
            <a:r>
              <a:rPr lang="en-US" altLang="zh-CN" sz="1700" dirty="0" err="1"/>
              <a:t>Xingxing</a:t>
            </a:r>
            <a:r>
              <a:rPr lang="en-US" altLang="zh-CN" sz="1700" dirty="0"/>
              <a:t> Zhang, </a:t>
            </a:r>
            <a:r>
              <a:rPr lang="en-US" altLang="zh-CN" sz="1700" b="1" dirty="0"/>
              <a:t>Benyou Wang</a:t>
            </a:r>
            <a:r>
              <a:rPr lang="en-US" altLang="zh-CN" sz="1700" dirty="0"/>
              <a:t>, </a:t>
            </a:r>
            <a:r>
              <a:rPr lang="en-US" altLang="zh-CN" sz="1700" dirty="0" err="1"/>
              <a:t>Furu</a:t>
            </a:r>
            <a:r>
              <a:rPr lang="en-US" altLang="zh-CN" sz="1700" dirty="0"/>
              <a:t> Wei. </a:t>
            </a:r>
            <a:r>
              <a:rPr lang="en-US" altLang="zh-CN" sz="1700" dirty="0" err="1"/>
              <a:t>MathScale</a:t>
            </a:r>
            <a:r>
              <a:rPr lang="en-US" altLang="zh-CN" sz="1700" dirty="0"/>
              <a:t>: Scaling Instruction Tuning for Mathematical Reasoning, </a:t>
            </a:r>
            <a:r>
              <a:rPr lang="en-US" altLang="zh-CN" sz="1700" b="1" dirty="0"/>
              <a:t>ICML 2024</a:t>
            </a:r>
          </a:p>
          <a:p>
            <a:r>
              <a:rPr lang="en-US" altLang="zh-CN" sz="1700" dirty="0" err="1"/>
              <a:t>Zhengyang</a:t>
            </a:r>
            <a:r>
              <a:rPr lang="en-US" altLang="zh-CN" sz="1700" dirty="0"/>
              <a:t> Tang, </a:t>
            </a:r>
            <a:r>
              <a:rPr lang="en-US" altLang="zh-CN" sz="1700" dirty="0" err="1"/>
              <a:t>Chenyu</a:t>
            </a:r>
            <a:r>
              <a:rPr lang="en-US" altLang="zh-CN" sz="1700" dirty="0"/>
              <a:t> Huang, Xin Zheng, </a:t>
            </a:r>
            <a:r>
              <a:rPr lang="en-US" altLang="zh-CN" sz="1700" dirty="0" err="1"/>
              <a:t>Shixi</a:t>
            </a:r>
            <a:r>
              <a:rPr lang="en-US" altLang="zh-CN" sz="1700" dirty="0"/>
              <a:t> Hu, </a:t>
            </a:r>
            <a:r>
              <a:rPr lang="en-US" altLang="zh-CN" sz="1700" dirty="0" err="1"/>
              <a:t>Zizhuo</a:t>
            </a:r>
            <a:r>
              <a:rPr lang="en-US" altLang="zh-CN" sz="1700" dirty="0"/>
              <a:t> Wang, </a:t>
            </a:r>
            <a:r>
              <a:rPr lang="en-US" altLang="zh-CN" sz="1700" dirty="0" err="1"/>
              <a:t>Dongdong</a:t>
            </a:r>
            <a:r>
              <a:rPr lang="en-US" altLang="zh-CN" sz="1700" dirty="0"/>
              <a:t> Ge, </a:t>
            </a:r>
            <a:r>
              <a:rPr lang="en-US" altLang="zh-CN" sz="1700" b="1" dirty="0"/>
              <a:t>Benyou Wang</a:t>
            </a:r>
            <a:r>
              <a:rPr lang="en-US" altLang="zh-CN" sz="1700" dirty="0"/>
              <a:t>. ORLM: Training Large Language Models for Optimization Modeling. </a:t>
            </a:r>
            <a:r>
              <a:rPr lang="en-US" altLang="zh-CN" sz="1700" b="1" dirty="0"/>
              <a:t>Operations Research</a:t>
            </a:r>
            <a:r>
              <a:rPr lang="en-US" altLang="zh-CN" sz="1700" dirty="0"/>
              <a:t>. </a:t>
            </a:r>
            <a:r>
              <a:rPr lang="en-US" altLang="zh-CN" sz="1700" dirty="0">
                <a:hlinkClick r:id="rId3"/>
              </a:rPr>
              <a:t>https://arxiv.org/abs/2405.17743</a:t>
            </a:r>
            <a:endParaRPr lang="en-US" altLang="zh-CN" sz="1700" dirty="0"/>
          </a:p>
          <a:p>
            <a:r>
              <a:rPr lang="en-US" altLang="zh-CN" sz="1700" dirty="0" err="1"/>
              <a:t>Xuhan</a:t>
            </a:r>
            <a:r>
              <a:rPr lang="en-US" altLang="zh-CN" sz="1700" dirty="0"/>
              <a:t> Huang, </a:t>
            </a:r>
            <a:r>
              <a:rPr lang="en-US" altLang="zh-CN" sz="1700" dirty="0" err="1"/>
              <a:t>Qingning</a:t>
            </a:r>
            <a:r>
              <a:rPr lang="en-US" altLang="zh-CN" sz="1700" dirty="0"/>
              <a:t> Shen, Yan Hu, </a:t>
            </a:r>
            <a:r>
              <a:rPr lang="en-US" altLang="zh-CN" sz="1700" dirty="0" err="1"/>
              <a:t>Anningzhe</a:t>
            </a:r>
            <a:r>
              <a:rPr lang="en-US" altLang="zh-CN" sz="1700" dirty="0"/>
              <a:t> Gao, </a:t>
            </a:r>
            <a:r>
              <a:rPr lang="en-US" altLang="zh-CN" sz="1700" b="1" dirty="0"/>
              <a:t>Benyou Wang</a:t>
            </a:r>
            <a:r>
              <a:rPr lang="en-US" altLang="zh-CN" sz="1700" dirty="0"/>
              <a:t>. Mamo: a Mathematical Modeling Benchmark with Solvers. Findings of NAACL 2024. </a:t>
            </a:r>
            <a:r>
              <a:rPr lang="en-US" altLang="zh-CN" sz="1700" dirty="0">
                <a:hlinkClick r:id="rId4"/>
              </a:rPr>
              <a:t>https://arxiv.org/abs/2405.13144v1</a:t>
            </a:r>
            <a:r>
              <a:rPr lang="en-US" altLang="zh-CN" sz="1700" dirty="0"/>
              <a:t> </a:t>
            </a:r>
          </a:p>
          <a:p>
            <a:r>
              <a:rPr lang="en-US" altLang="zh-CN" sz="1700" dirty="0"/>
              <a:t>Fei Yu, </a:t>
            </a:r>
            <a:r>
              <a:rPr lang="en-US" altLang="zh-CN" sz="1700" dirty="0" err="1"/>
              <a:t>Anningzhe</a:t>
            </a:r>
            <a:r>
              <a:rPr lang="en-US" altLang="zh-CN" sz="1700" dirty="0"/>
              <a:t> Gao, </a:t>
            </a:r>
            <a:r>
              <a:rPr lang="en-US" altLang="zh-CN" sz="1700" b="1" dirty="0"/>
              <a:t>Benyou Wang</a:t>
            </a:r>
            <a:r>
              <a:rPr lang="en-US" altLang="zh-CN" sz="1700" dirty="0"/>
              <a:t>. OVM, Outcome-supervised Value Models for Planning in Mathematical Reasoning. Findings of NAACL 2024. </a:t>
            </a:r>
            <a:r>
              <a:rPr lang="en-US" altLang="zh-CN" sz="1700" dirty="0">
                <a:hlinkClick r:id="rId5"/>
              </a:rPr>
              <a:t>https://arxiv.org/abs/2311.13951</a:t>
            </a:r>
            <a:endParaRPr lang="en-US" altLang="zh-CN" sz="1700" dirty="0"/>
          </a:p>
          <a:p>
            <a:r>
              <a:rPr lang="en-US" altLang="zh-CN" sz="1700" dirty="0"/>
              <a:t>Kong, C., </a:t>
            </a:r>
            <a:r>
              <a:rPr lang="en-US" altLang="zh-CN" sz="1700" dirty="0" err="1"/>
              <a:t>Yaxin</a:t>
            </a:r>
            <a:r>
              <a:rPr lang="en-US" altLang="zh-CN" sz="1700" dirty="0"/>
              <a:t>, </a:t>
            </a:r>
            <a:r>
              <a:rPr lang="en-US" altLang="zh-CN" sz="1700" dirty="0" err="1"/>
              <a:t>F.,Wan</a:t>
            </a:r>
            <a:r>
              <a:rPr lang="en-US" altLang="zh-CN" sz="1700" dirty="0"/>
              <a:t>, X., Jiang, F. &amp;</a:t>
            </a:r>
            <a:r>
              <a:rPr lang="en-US" altLang="zh-CN" sz="1700" b="1" dirty="0"/>
              <a:t>Wang, B. </a:t>
            </a:r>
            <a:r>
              <a:rPr lang="en-US" altLang="zh-CN" sz="1700" dirty="0"/>
              <a:t>(2024). </a:t>
            </a:r>
            <a:r>
              <a:rPr lang="en-US" altLang="zh-CN" sz="1700" dirty="0" err="1"/>
              <a:t>Platolm</a:t>
            </a:r>
            <a:r>
              <a:rPr lang="en-US" altLang="zh-CN" sz="1700" dirty="0"/>
              <a:t>: Teaching </a:t>
            </a:r>
            <a:r>
              <a:rPr lang="en-US" altLang="zh-CN" sz="1700" dirty="0" err="1"/>
              <a:t>llms</a:t>
            </a:r>
            <a:r>
              <a:rPr lang="en-US" altLang="zh-CN" sz="1700" dirty="0"/>
              <a:t> via a </a:t>
            </a:r>
            <a:r>
              <a:rPr lang="en-US" altLang="zh-CN" sz="1700" dirty="0" err="1"/>
              <a:t>socratic</a:t>
            </a:r>
            <a:r>
              <a:rPr lang="en-US" altLang="zh-CN" sz="1700" dirty="0"/>
              <a:t> questioning user simulator. In </a:t>
            </a:r>
            <a:r>
              <a:rPr lang="en-US" altLang="zh-CN" sz="1700" b="1" dirty="0"/>
              <a:t>ACL 2024</a:t>
            </a:r>
            <a:r>
              <a:rPr lang="en-US" altLang="zh-CN" sz="1700" dirty="0"/>
              <a:t>.</a:t>
            </a:r>
          </a:p>
          <a:p>
            <a:r>
              <a:rPr lang="en-US" altLang="zh-CN" sz="1700" dirty="0" err="1"/>
              <a:t>Haoran</a:t>
            </a:r>
            <a:r>
              <a:rPr lang="en-US" altLang="zh-CN" sz="1700" dirty="0"/>
              <a:t> Li, </a:t>
            </a:r>
            <a:r>
              <a:rPr lang="en-US" altLang="zh-CN" sz="1700" dirty="0" err="1"/>
              <a:t>Qingxiu</a:t>
            </a:r>
            <a:r>
              <a:rPr lang="en-US" altLang="zh-CN" sz="1700" dirty="0"/>
              <a:t> Dong, </a:t>
            </a:r>
            <a:r>
              <a:rPr lang="en-US" altLang="zh-CN" sz="1700" dirty="0" err="1"/>
              <a:t>Zhengyang</a:t>
            </a:r>
            <a:r>
              <a:rPr lang="en-US" altLang="zh-CN" sz="1700" dirty="0"/>
              <a:t> Tang, </a:t>
            </a:r>
            <a:r>
              <a:rPr lang="en-US" altLang="zh-CN" sz="1700" dirty="0" err="1"/>
              <a:t>Chaojun</a:t>
            </a:r>
            <a:r>
              <a:rPr lang="en-US" altLang="zh-CN" sz="1700" dirty="0"/>
              <a:t> Wang, </a:t>
            </a:r>
            <a:r>
              <a:rPr lang="en-US" altLang="zh-CN" sz="1700" dirty="0" err="1"/>
              <a:t>Xingxing</a:t>
            </a:r>
            <a:r>
              <a:rPr lang="en-US" altLang="zh-CN" sz="1700" dirty="0"/>
              <a:t> Zhang, </a:t>
            </a:r>
            <a:r>
              <a:rPr lang="en-US" altLang="zh-CN" sz="1700" dirty="0" err="1"/>
              <a:t>Haoyang</a:t>
            </a:r>
            <a:r>
              <a:rPr lang="en-US" altLang="zh-CN" sz="1700" dirty="0"/>
              <a:t> Huang, </a:t>
            </a:r>
            <a:r>
              <a:rPr lang="en-US" altLang="zh-CN" sz="1700" dirty="0" err="1"/>
              <a:t>Shaohan</a:t>
            </a:r>
            <a:r>
              <a:rPr lang="en-US" altLang="zh-CN" sz="1700" dirty="0"/>
              <a:t> Huang, </a:t>
            </a:r>
            <a:r>
              <a:rPr lang="en-US" altLang="zh-CN" sz="1700" dirty="0" err="1"/>
              <a:t>Xiaolong</a:t>
            </a:r>
            <a:r>
              <a:rPr lang="en-US" altLang="zh-CN" sz="1700" dirty="0"/>
              <a:t> Huang, </a:t>
            </a:r>
            <a:r>
              <a:rPr lang="en-US" altLang="zh-CN" sz="1700" dirty="0" err="1"/>
              <a:t>Zeqiang</a:t>
            </a:r>
            <a:r>
              <a:rPr lang="en-US" altLang="zh-CN" sz="1700" dirty="0"/>
              <a:t> Huang, </a:t>
            </a:r>
            <a:r>
              <a:rPr lang="en-US" altLang="zh-CN" sz="1700" dirty="0" err="1"/>
              <a:t>Dongdong</a:t>
            </a:r>
            <a:r>
              <a:rPr lang="en-US" altLang="zh-CN" sz="1700" dirty="0"/>
              <a:t> Zhang, </a:t>
            </a:r>
            <a:r>
              <a:rPr lang="en-US" altLang="zh-CN" sz="1700" dirty="0" err="1"/>
              <a:t>Yuxian</a:t>
            </a:r>
            <a:r>
              <a:rPr lang="en-US" altLang="zh-CN" sz="1700" dirty="0"/>
              <a:t> Gu, Xin Cheng, </a:t>
            </a:r>
            <a:r>
              <a:rPr lang="en-US" altLang="zh-CN" sz="1700" dirty="0" err="1"/>
              <a:t>Xun</a:t>
            </a:r>
            <a:r>
              <a:rPr lang="en-US" altLang="zh-CN" sz="1700" dirty="0"/>
              <a:t> Wang, Si-Qing Chen, Li Dong, Wei Lu, </a:t>
            </a:r>
            <a:r>
              <a:rPr lang="en-US" altLang="zh-CN" sz="1700" dirty="0" err="1"/>
              <a:t>Zhifang</a:t>
            </a:r>
            <a:r>
              <a:rPr lang="en-US" altLang="zh-CN" sz="1700" dirty="0"/>
              <a:t> Sui, Benyou Wang, Wai Lam, </a:t>
            </a:r>
            <a:r>
              <a:rPr lang="en-US" altLang="zh-CN" sz="1700" dirty="0" err="1"/>
              <a:t>Furu</a:t>
            </a:r>
            <a:r>
              <a:rPr lang="en-US" altLang="zh-CN" sz="1700" dirty="0"/>
              <a:t> Wei. Synthetic data (almost) from scratch: Generalized instruction tuning for language models. </a:t>
            </a:r>
            <a:r>
              <a:rPr lang="en-US" altLang="zh-CN" sz="1700" dirty="0">
                <a:hlinkClick r:id="rId6"/>
              </a:rPr>
              <a:t>https://arxiv.org/abs/2402.13064</a:t>
            </a:r>
            <a:r>
              <a:rPr lang="en-US" altLang="zh-CN" sz="1700" dirty="0"/>
              <a:t>. </a:t>
            </a:r>
            <a:r>
              <a:rPr lang="en-US" altLang="zh-CN" sz="1700" b="1" dirty="0"/>
              <a:t>TMLR</a:t>
            </a:r>
          </a:p>
          <a:p>
            <a:r>
              <a:rPr lang="en-US" altLang="zh-CN" sz="1700" dirty="0" err="1"/>
              <a:t>Wanlong</a:t>
            </a:r>
            <a:r>
              <a:rPr lang="en-US" altLang="zh-CN" sz="1700" dirty="0"/>
              <a:t> Liu, </a:t>
            </a:r>
            <a:r>
              <a:rPr lang="en-US" altLang="zh-CN" sz="1700" dirty="0" err="1"/>
              <a:t>Junxiao</a:t>
            </a:r>
            <a:r>
              <a:rPr lang="en-US" altLang="zh-CN" sz="1700" dirty="0"/>
              <a:t> Xu, Fei Yu, </a:t>
            </a:r>
            <a:r>
              <a:rPr lang="en-US" altLang="zh-CN" sz="1700" dirty="0" err="1"/>
              <a:t>Yukang</a:t>
            </a:r>
            <a:r>
              <a:rPr lang="en-US" altLang="zh-CN" sz="1700" dirty="0"/>
              <a:t> Lin, </a:t>
            </a:r>
            <a:r>
              <a:rPr lang="en-US" altLang="zh-CN" sz="1700" dirty="0" err="1"/>
              <a:t>Ke</a:t>
            </a:r>
            <a:r>
              <a:rPr lang="en-US" altLang="zh-CN" sz="1700" dirty="0"/>
              <a:t> Ji, </a:t>
            </a:r>
            <a:r>
              <a:rPr lang="en-US" altLang="zh-CN" sz="1700" dirty="0" err="1"/>
              <a:t>Wenyu</a:t>
            </a:r>
            <a:r>
              <a:rPr lang="en-US" altLang="zh-CN" sz="1700" dirty="0"/>
              <a:t> Chen, Yan Xu, </a:t>
            </a:r>
            <a:r>
              <a:rPr lang="en-US" altLang="zh-CN" sz="1700" dirty="0" err="1"/>
              <a:t>Yasheng</a:t>
            </a:r>
            <a:r>
              <a:rPr lang="en-US" altLang="zh-CN" sz="1700" dirty="0"/>
              <a:t> Wang, </a:t>
            </a:r>
            <a:r>
              <a:rPr lang="en-US" altLang="zh-CN" sz="1700" dirty="0" err="1"/>
              <a:t>Lifeng</a:t>
            </a:r>
            <a:r>
              <a:rPr lang="en-US" altLang="zh-CN" sz="1700" dirty="0"/>
              <a:t> Shang, Benyou Wang. QFFT, Question-Free Fine-Tuning for Adaptive Reasoning.  </a:t>
            </a:r>
            <a:r>
              <a:rPr lang="en-US" altLang="zh-CN" sz="1700" dirty="0">
                <a:hlinkClick r:id="rId7"/>
              </a:rPr>
              <a:t>https://arxiv.org/abs/2506.12860</a:t>
            </a:r>
            <a:r>
              <a:rPr lang="en-US" altLang="zh-CN" sz="1700" dirty="0"/>
              <a:t> </a:t>
            </a:r>
            <a:r>
              <a:rPr lang="en-US" altLang="zh-CN" sz="1700" b="1" dirty="0" err="1"/>
              <a:t>NeurIPS</a:t>
            </a:r>
            <a:r>
              <a:rPr lang="en-US" altLang="zh-CN" sz="1700" b="1" dirty="0"/>
              <a:t> 2025</a:t>
            </a:r>
          </a:p>
          <a:p>
            <a:r>
              <a:rPr lang="en-US" altLang="zh-CN" sz="1700" dirty="0" err="1"/>
              <a:t>Chengpeng</a:t>
            </a:r>
            <a:r>
              <a:rPr lang="en-US" altLang="zh-CN" sz="1700" dirty="0"/>
              <a:t> Li, </a:t>
            </a:r>
            <a:r>
              <a:rPr lang="en-US" altLang="zh-CN" sz="1700" dirty="0" err="1"/>
              <a:t>Zhengyang</a:t>
            </a:r>
            <a:r>
              <a:rPr lang="en-US" altLang="zh-CN" sz="1700" dirty="0"/>
              <a:t> Tang, </a:t>
            </a:r>
            <a:r>
              <a:rPr lang="en-US" altLang="zh-CN" sz="1700" dirty="0" err="1"/>
              <a:t>Ziniu</a:t>
            </a:r>
            <a:r>
              <a:rPr lang="en-US" altLang="zh-CN" sz="1700" dirty="0"/>
              <a:t> Li, </a:t>
            </a:r>
            <a:r>
              <a:rPr lang="en-US" altLang="zh-CN" sz="1700" dirty="0" err="1"/>
              <a:t>Mingfeng</a:t>
            </a:r>
            <a:r>
              <a:rPr lang="en-US" altLang="zh-CN" sz="1700" dirty="0"/>
              <a:t> </a:t>
            </a:r>
            <a:r>
              <a:rPr lang="en-US" altLang="zh-CN" sz="1700" dirty="0" err="1"/>
              <a:t>Xue</a:t>
            </a:r>
            <a:r>
              <a:rPr lang="en-US" altLang="zh-CN" sz="1700" dirty="0"/>
              <a:t>, </a:t>
            </a:r>
            <a:r>
              <a:rPr lang="en-US" altLang="zh-CN" sz="1700" dirty="0" err="1"/>
              <a:t>Keqin</a:t>
            </a:r>
            <a:r>
              <a:rPr lang="en-US" altLang="zh-CN" sz="1700" dirty="0"/>
              <a:t> Bao, Tian Ding, </a:t>
            </a:r>
            <a:r>
              <a:rPr lang="en-US" altLang="zh-CN" sz="1700" dirty="0" err="1"/>
              <a:t>Ruoyu</a:t>
            </a:r>
            <a:r>
              <a:rPr lang="en-US" altLang="zh-CN" sz="1700" dirty="0"/>
              <a:t> Sun, Benyou Wang, Xiang Wang, </a:t>
            </a:r>
            <a:r>
              <a:rPr lang="en-US" altLang="zh-CN" sz="1700" dirty="0" err="1"/>
              <a:t>Junyang</a:t>
            </a:r>
            <a:r>
              <a:rPr lang="en-US" altLang="zh-CN" sz="1700" dirty="0"/>
              <a:t> Lin, </a:t>
            </a:r>
            <a:r>
              <a:rPr lang="en-US" altLang="zh-CN" sz="1700" dirty="0" err="1"/>
              <a:t>Dayiheng</a:t>
            </a:r>
            <a:r>
              <a:rPr lang="en-US" altLang="zh-CN" sz="1700" dirty="0"/>
              <a:t> Liu. </a:t>
            </a:r>
            <a:r>
              <a:rPr lang="en-US" altLang="zh-CN" sz="1700" dirty="0" err="1"/>
              <a:t>CoRT</a:t>
            </a:r>
            <a:r>
              <a:rPr lang="en-US" altLang="zh-CN" sz="1700" dirty="0"/>
              <a:t>: Code-integrated Reasoning within Thinking. </a:t>
            </a:r>
            <a:r>
              <a:rPr lang="en-US" altLang="zh-CN" sz="1700" dirty="0">
                <a:hlinkClick r:id="rId8"/>
              </a:rPr>
              <a:t>https://arxiv.org/abs/2506.09820</a:t>
            </a:r>
            <a:r>
              <a:rPr lang="en-US" altLang="zh-CN" sz="1700" dirty="0"/>
              <a:t> </a:t>
            </a:r>
            <a:r>
              <a:rPr lang="en-US" altLang="zh-CN" sz="1700" b="1" dirty="0" err="1"/>
              <a:t>NeurIPS</a:t>
            </a:r>
            <a:r>
              <a:rPr lang="en-US" altLang="zh-CN" sz="1700" b="1" dirty="0"/>
              <a:t> 2025</a:t>
            </a:r>
          </a:p>
          <a:p>
            <a:r>
              <a:rPr lang="en-US" altLang="zh-CN" sz="1700" dirty="0" err="1"/>
              <a:t>Tongxu</a:t>
            </a:r>
            <a:r>
              <a:rPr lang="en-US" altLang="zh-CN" sz="1700" dirty="0"/>
              <a:t> Luo, </a:t>
            </a:r>
            <a:r>
              <a:rPr lang="en-US" altLang="zh-CN" sz="1700" dirty="0" err="1"/>
              <a:t>Wenyu</a:t>
            </a:r>
            <a:r>
              <a:rPr lang="en-US" altLang="zh-CN" sz="1700" dirty="0"/>
              <a:t> Du, </a:t>
            </a:r>
            <a:r>
              <a:rPr lang="en-US" altLang="zh-CN" sz="1700" dirty="0" err="1"/>
              <a:t>Jiaxi</a:t>
            </a:r>
            <a:r>
              <a:rPr lang="en-US" altLang="zh-CN" sz="1700" dirty="0"/>
              <a:t> Bi, Stephen Chung, </a:t>
            </a:r>
            <a:r>
              <a:rPr lang="en-US" altLang="zh-CN" sz="1700" dirty="0" err="1"/>
              <a:t>Zhengyang</a:t>
            </a:r>
            <a:r>
              <a:rPr lang="en-US" altLang="zh-CN" sz="1700" dirty="0"/>
              <a:t> Tang, Hao Yang, Min Zhang, Benyou Wang. Learning from Peers in Reasoning Models. https://arxiv.org/abs/2505.07787</a:t>
            </a:r>
          </a:p>
          <a:p>
            <a:endParaRPr lang="en-US" altLang="zh-CN" sz="2000" dirty="0"/>
          </a:p>
          <a:p>
            <a:pPr marL="0" indent="0">
              <a:buFont typeface="Arial" panose="020B0604020202090204" pitchFamily="34" charset="0"/>
              <a:buNone/>
            </a:pPr>
            <a:endParaRPr lang="en-US" altLang="zh-CN" dirty="0"/>
          </a:p>
          <a:p>
            <a:endParaRPr lang="en-US" altLang="zh-CN" dirty="0"/>
          </a:p>
          <a:p>
            <a:endParaRPr lang="zh-CN" altLang="en-US" dirty="0"/>
          </a:p>
        </p:txBody>
      </p:sp>
      <p:sp>
        <p:nvSpPr>
          <p:cNvPr id="3" name="Rectangle 2"/>
          <p:cNvSpPr/>
          <p:nvPr/>
        </p:nvSpPr>
        <p:spPr>
          <a:xfrm>
            <a:off x="667088" y="1336675"/>
            <a:ext cx="3451225" cy="368300"/>
          </a:xfrm>
          <a:prstGeom prst="rect">
            <a:avLst/>
          </a:prstGeom>
        </p:spPr>
        <p:txBody>
          <a:bodyPr wrap="none">
            <a:spAutoFit/>
          </a:bodyPr>
          <a:lstStyle/>
          <a:p>
            <a:pPr algn="l"/>
            <a:r>
              <a:rPr lang="en-US" altLang="zh-CN" b="1" dirty="0">
                <a:sym typeface="+mn-ea"/>
              </a:rPr>
              <a:t>Starting from Math reasoning </a:t>
            </a:r>
            <a:endParaRPr lang="zh-CN" alt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About me</a:t>
            </a:r>
          </a:p>
        </p:txBody>
      </p:sp>
      <p:sp>
        <p:nvSpPr>
          <p:cNvPr id="3" name="Content Placeholder 2"/>
          <p:cNvSpPr>
            <a:spLocks noGrp="1"/>
          </p:cNvSpPr>
          <p:nvPr>
            <p:ph idx="1"/>
          </p:nvPr>
        </p:nvSpPr>
        <p:spPr>
          <a:xfrm>
            <a:off x="560442" y="1199163"/>
            <a:ext cx="11018848" cy="4785395"/>
          </a:xfrm>
        </p:spPr>
        <p:txBody>
          <a:bodyPr/>
          <a:lstStyle/>
          <a:p>
            <a:pPr marL="0" indent="0">
              <a:buNone/>
            </a:pPr>
            <a:r>
              <a:rPr lang="en-US" sz="1800" dirty="0"/>
              <a:t>2018-2022, </a:t>
            </a:r>
            <a:r>
              <a:rPr lang="en-US" sz="1800" dirty="0" err="1"/>
              <a:t>Phd</a:t>
            </a:r>
            <a:r>
              <a:rPr lang="en-US" sz="1800" dirty="0"/>
              <a:t>, </a:t>
            </a:r>
            <a:r>
              <a:rPr lang="en-US" sz="1800" b="1" dirty="0"/>
              <a:t>University of Padova</a:t>
            </a:r>
            <a:endParaRPr lang="en-US" sz="1800" dirty="0"/>
          </a:p>
          <a:p>
            <a:pPr marL="0" indent="0">
              <a:buNone/>
            </a:pPr>
            <a:r>
              <a:rPr lang="en-US" sz="1800" dirty="0"/>
              <a:t>2022-~,       The Chinese University of Hong Kong, Shenzhen (CUHKSZ)</a:t>
            </a:r>
          </a:p>
          <a:p>
            <a:pPr marL="0" indent="0">
              <a:buNone/>
            </a:pPr>
            <a:r>
              <a:rPr lang="en-US" sz="1800" dirty="0"/>
              <a:t>Assistant professor in </a:t>
            </a:r>
            <a:r>
              <a:rPr lang="en-US" sz="1800" b="1" dirty="0"/>
              <a:t>School of Data Science, Sc</a:t>
            </a:r>
            <a:r>
              <a:rPr lang="en-US" sz="1800" dirty="0"/>
              <a:t>hool of Medicine in</a:t>
            </a:r>
            <a:r>
              <a:rPr lang="en-US" sz="1800" b="1" dirty="0"/>
              <a:t> CUHKSZ, </a:t>
            </a:r>
            <a:r>
              <a:rPr lang="en-US" sz="1800" dirty="0"/>
              <a:t>as well as  the </a:t>
            </a:r>
            <a:r>
              <a:rPr lang="en-US" altLang="en-US" sz="1800" dirty="0"/>
              <a:t>Shenzhen Loop Area Institute (SLAI </a:t>
            </a:r>
            <a:r>
              <a:rPr lang="zh-CN" altLang="en-US" sz="1800" dirty="0"/>
              <a:t>深圳市河套学院</a:t>
            </a:r>
            <a:r>
              <a:rPr lang="en-US" altLang="en-US" sz="1800" dirty="0"/>
              <a:t>)</a:t>
            </a:r>
            <a:r>
              <a:rPr lang="en-US" sz="1800" dirty="0"/>
              <a:t>.</a:t>
            </a:r>
          </a:p>
          <a:p>
            <a:pPr marL="0" indent="0">
              <a:buNone/>
            </a:pPr>
            <a:r>
              <a:rPr lang="en-US" sz="1800" dirty="0">
                <a:sym typeface="+mn-ea"/>
              </a:rPr>
              <a:t>Research:</a:t>
            </a:r>
            <a:endParaRPr lang="en-US" sz="1800" dirty="0"/>
          </a:p>
          <a:p>
            <a:pPr marL="0" indent="0">
              <a:buNone/>
            </a:pPr>
            <a:r>
              <a:rPr lang="en-US" sz="1800" b="1" dirty="0">
                <a:sym typeface="+mn-ea"/>
              </a:rPr>
              <a:t>- Planning </a:t>
            </a:r>
            <a:r>
              <a:rPr lang="en-US" sz="1800" dirty="0">
                <a:sym typeface="+mn-ea"/>
              </a:rPr>
              <a:t>of Agent (complex reasoning/math modeling/automatic </a:t>
            </a:r>
            <a:r>
              <a:rPr lang="en-US" altLang="en-US" sz="1800" dirty="0">
                <a:sym typeface="+mn-ea"/>
              </a:rPr>
              <a:t>theorem </a:t>
            </a:r>
            <a:r>
              <a:rPr lang="en-US" sz="1800" dirty="0">
                <a:sym typeface="+mn-ea"/>
              </a:rPr>
              <a:t>proof)</a:t>
            </a:r>
            <a:endParaRPr lang="en-US" sz="1800" dirty="0"/>
          </a:p>
          <a:p>
            <a:pPr marL="0" indent="0">
              <a:buNone/>
            </a:pPr>
            <a:r>
              <a:rPr lang="en-US" altLang="en-US" sz="1800" b="1" dirty="0">
                <a:sym typeface="+mn-ea"/>
              </a:rPr>
              <a:t>- Perception </a:t>
            </a:r>
            <a:r>
              <a:rPr lang="en-US" sz="1800" dirty="0">
                <a:sym typeface="+mn-ea"/>
              </a:rPr>
              <a:t>of Agent (audio, vision, time-series, etc.)</a:t>
            </a:r>
            <a:endParaRPr lang="en-US" sz="1800" dirty="0"/>
          </a:p>
          <a:p>
            <a:pPr marL="0" indent="0">
              <a:buNone/>
            </a:pPr>
            <a:r>
              <a:rPr lang="en-US" sz="1800" b="1" dirty="0">
                <a:sym typeface="+mn-ea"/>
              </a:rPr>
              <a:t>- Human-agent interaction </a:t>
            </a:r>
            <a:r>
              <a:rPr lang="en-US" sz="1800" dirty="0">
                <a:sym typeface="+mn-ea"/>
              </a:rPr>
              <a:t>(HCI, agent simulation, etc.)</a:t>
            </a:r>
            <a:endParaRPr lang="en-US" sz="1800" b="1" dirty="0"/>
          </a:p>
          <a:p>
            <a:pPr marL="0" indent="0">
              <a:buNone/>
            </a:pPr>
            <a:r>
              <a:rPr lang="en-US" sz="1800" b="1" dirty="0">
                <a:sym typeface="+mn-ea"/>
              </a:rPr>
              <a:t>- Applications </a:t>
            </a:r>
            <a:r>
              <a:rPr lang="en-US" sz="1800" dirty="0">
                <a:sym typeface="+mn-ea"/>
              </a:rPr>
              <a:t>of Agent </a:t>
            </a:r>
            <a:r>
              <a:rPr lang="en-US" altLang="zh-CN" sz="1800" dirty="0">
                <a:sym typeface="+mn-ea"/>
              </a:rPr>
              <a:t>(</a:t>
            </a:r>
            <a:r>
              <a:rPr lang="en-US" altLang="zh-CN" sz="1800" b="1" dirty="0">
                <a:sym typeface="+mn-ea"/>
              </a:rPr>
              <a:t>Medical Applications</a:t>
            </a:r>
            <a:r>
              <a:rPr lang="en-US" altLang="zh-CN" sz="1800" dirty="0">
                <a:sym typeface="+mn-ea"/>
              </a:rPr>
              <a:t>) </a:t>
            </a:r>
            <a:endParaRPr lang="en-US" sz="1800" dirty="0">
              <a:sym typeface="+mn-ea"/>
            </a:endParaRPr>
          </a:p>
          <a:p>
            <a:pPr marL="0" indent="0">
              <a:buNone/>
            </a:pPr>
            <a:endParaRPr lang="en-US" altLang="en-US" sz="1800" b="1" dirty="0">
              <a:sym typeface="+mn-ea"/>
            </a:endParaRPr>
          </a:p>
          <a:p>
            <a:pPr marL="0" indent="0">
              <a:buNone/>
            </a:pPr>
            <a:r>
              <a:rPr lang="en-US" sz="1400" b="1" dirty="0"/>
              <a:t>Best papers:</a:t>
            </a:r>
            <a:endParaRPr lang="en-US" sz="1400" dirty="0"/>
          </a:p>
          <a:p>
            <a:pPr marL="0" indent="0">
              <a:buNone/>
            </a:pPr>
            <a:r>
              <a:rPr lang="en-US" sz="1400" dirty="0"/>
              <a:t>- </a:t>
            </a:r>
            <a:r>
              <a:rPr lang="en-US" sz="1400" dirty="0">
                <a:sym typeface="+mn-ea"/>
              </a:rPr>
              <a:t>Best paper </a:t>
            </a:r>
            <a:r>
              <a:rPr lang="en-US" sz="1400" dirty="0"/>
              <a:t>Honorable mention for SIGIR 2017 </a:t>
            </a:r>
          </a:p>
          <a:p>
            <a:pPr marL="0" indent="0">
              <a:buNone/>
            </a:pPr>
            <a:r>
              <a:rPr lang="en-US" sz="1400" dirty="0"/>
              <a:t>- NAACL 2019 Best Explainable NLP paper</a:t>
            </a:r>
          </a:p>
          <a:p>
            <a:pPr marL="0" indent="0">
              <a:buNone/>
            </a:pPr>
            <a:r>
              <a:rPr lang="en-US" sz="1400" dirty="0"/>
              <a:t>- NLPCC 2022 Best Paper</a:t>
            </a:r>
          </a:p>
          <a:p>
            <a:pPr marL="0" indent="0">
              <a:buNone/>
            </a:pPr>
            <a:r>
              <a:rPr lang="en-US" sz="1400" dirty="0"/>
              <a:t>- ICLR 2025 Financial AI 2025</a:t>
            </a:r>
          </a:p>
          <a:p>
            <a:pPr marL="0" algn="l">
              <a:buClrTx/>
              <a:buSzTx/>
              <a:buNone/>
            </a:pPr>
            <a:r>
              <a:rPr lang="en-US" sz="1400" b="1" dirty="0" err="1">
                <a:sym typeface="+mn-ea"/>
              </a:rPr>
              <a:t>HuggingFace</a:t>
            </a:r>
            <a:r>
              <a:rPr lang="en-US" sz="1400" dirty="0">
                <a:sym typeface="+mn-ea"/>
              </a:rPr>
              <a:t>: https://huggingface.co/FreedomIntelligence </a:t>
            </a:r>
            <a:endParaRPr lang="en-US" sz="1400" dirty="0"/>
          </a:p>
          <a:p>
            <a:pPr marL="0" algn="l">
              <a:buClrTx/>
              <a:buSzTx/>
              <a:buNone/>
            </a:pPr>
            <a:r>
              <a:rPr lang="en-US" sz="1400" b="1" dirty="0">
                <a:sym typeface="+mn-ea"/>
              </a:rPr>
              <a:t>GitHub</a:t>
            </a:r>
            <a:r>
              <a:rPr lang="en-US" sz="1400" dirty="0">
                <a:sym typeface="+mn-ea"/>
              </a:rPr>
              <a:t>: https://github.com/FreedomIntelligence</a:t>
            </a:r>
            <a:endParaRPr lang="en-US" sz="1400" dirty="0"/>
          </a:p>
          <a:p>
            <a:pPr marL="0" indent="0">
              <a:buNone/>
            </a:pPr>
            <a:endParaRPr lang="en-US" sz="1400" dirty="0"/>
          </a:p>
          <a:p>
            <a:pPr marL="0" indent="0">
              <a:buNone/>
            </a:pP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dirty="0">
                <a:latin typeface="Calibri" panose="020F0502020204030204" charset="0"/>
                <a:ea typeface="宋体" pitchFamily="2" charset="-122"/>
                <a:cs typeface="+mn-cs"/>
              </a:rPr>
              <a:t>2</a:t>
            </a:fld>
            <a:endParaRPr lang="zh-CN" altLang="en-US" strike="noStrike" noProof="1">
              <a:latin typeface="Arial" panose="020B060402020209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p:nvPr/>
        </p:nvSpPr>
        <p:spPr>
          <a:xfrm>
            <a:off x="505600" y="500533"/>
            <a:ext cx="11360800" cy="763600"/>
          </a:xfrm>
          <a:prstGeom prst="rect">
            <a:avLst/>
          </a:prstGeom>
          <a:noFill/>
          <a:ln>
            <a:noFill/>
          </a:ln>
        </p:spPr>
        <p:txBody>
          <a:bodyPr spcFirstLastPara="1" wrap="square" lIns="121900" tIns="121900" rIns="121900" bIns="121900" anchor="t" anchorCtr="0">
            <a:normAutofit/>
          </a:bodyPr>
          <a:lstStyle/>
          <a:p>
            <a:pPr marL="0" lvl="0" indent="0" algn="l" rtl="0">
              <a:spcBef>
                <a:spcPts val="0"/>
              </a:spcBef>
              <a:spcAft>
                <a:spcPts val="0"/>
              </a:spcAft>
              <a:buNone/>
            </a:pPr>
            <a:r>
              <a:rPr lang="en-US" sz="2400" b="1">
                <a:solidFill>
                  <a:srgbClr val="6D9EEB"/>
                </a:solidFill>
                <a:sym typeface="+mn-ea"/>
              </a:rPr>
              <a:t>Motivation: verifiable question from math to medical domain.</a:t>
            </a:r>
            <a:endParaRPr lang="en-US" sz="2400" b="1">
              <a:latin typeface="Lora"/>
              <a:ea typeface="Lora"/>
              <a:cs typeface="Lora"/>
              <a:sym typeface="Lora"/>
            </a:endParaRPr>
          </a:p>
        </p:txBody>
      </p:sp>
      <p:sp>
        <p:nvSpPr>
          <p:cNvPr id="255" name="Google Shape;255;p33"/>
          <p:cNvSpPr txBox="1"/>
          <p:nvPr/>
        </p:nvSpPr>
        <p:spPr>
          <a:xfrm>
            <a:off x="802267" y="1618500"/>
            <a:ext cx="10560400" cy="90043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zh-CN" sz="2135"/>
              <a:t>A key challenge in medical reasoning is verifying the thought process, which often lacks clear steps.</a:t>
            </a:r>
            <a:endParaRPr sz="2135"/>
          </a:p>
        </p:txBody>
      </p:sp>
      <p:sp>
        <p:nvSpPr>
          <p:cNvPr id="256" name="Google Shape;256;p33"/>
          <p:cNvSpPr txBox="1"/>
          <p:nvPr/>
        </p:nvSpPr>
        <p:spPr>
          <a:xfrm>
            <a:off x="885351" y="2675233"/>
            <a:ext cx="4886400" cy="147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zh-CN" sz="1600" b="1">
                <a:latin typeface="Calibri" panose="020F0502020204030204"/>
                <a:ea typeface="Calibri" panose="020F0502020204030204"/>
                <a:cs typeface="Calibri" panose="020F0502020204030204"/>
                <a:sym typeface="Calibri" panose="020F0502020204030204"/>
              </a:rPr>
              <a:t>Question:</a:t>
            </a:r>
            <a:r>
              <a:rPr lang="zh-CN" sz="1600">
                <a:latin typeface="Calibri" panose="020F0502020204030204"/>
                <a:ea typeface="Calibri" panose="020F0502020204030204"/>
                <a:cs typeface="Calibri" panose="020F0502020204030204"/>
                <a:sym typeface="Calibri" panose="020F0502020204030204"/>
              </a:rPr>
              <a:t> Natalia sold clips to 48 of her friends in April, and then she sold half as many clips in May. How many clips did Natalia sell altogether in April and May?</a:t>
            </a:r>
            <a:endParaRPr sz="1600">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zh-CN" sz="1600" b="1">
                <a:latin typeface="Calibri" panose="020F0502020204030204"/>
                <a:ea typeface="Calibri" panose="020F0502020204030204"/>
                <a:cs typeface="Calibri" panose="020F0502020204030204"/>
                <a:sym typeface="Calibri" panose="020F0502020204030204"/>
              </a:rPr>
              <a:t>Answer: </a:t>
            </a:r>
            <a:r>
              <a:rPr lang="zh-CN" sz="1600">
                <a:latin typeface="Calibri" panose="020F0502020204030204"/>
                <a:ea typeface="Calibri" panose="020F0502020204030204"/>
                <a:cs typeface="Calibri" panose="020F0502020204030204"/>
                <a:sym typeface="Calibri" panose="020F0502020204030204"/>
              </a:rPr>
              <a:t>72</a:t>
            </a:r>
            <a:endParaRPr sz="1600">
              <a:latin typeface="Calibri" panose="020F0502020204030204"/>
              <a:ea typeface="Calibri" panose="020F0502020204030204"/>
              <a:cs typeface="Calibri" panose="020F0502020204030204"/>
              <a:sym typeface="Calibri" panose="020F0502020204030204"/>
            </a:endParaRPr>
          </a:p>
        </p:txBody>
      </p:sp>
      <p:sp>
        <p:nvSpPr>
          <p:cNvPr id="257" name="Google Shape;257;p33"/>
          <p:cNvSpPr txBox="1"/>
          <p:nvPr/>
        </p:nvSpPr>
        <p:spPr>
          <a:xfrm>
            <a:off x="6409851" y="2675233"/>
            <a:ext cx="5076800" cy="147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zh-CN" sz="1600" b="1">
                <a:latin typeface="Calibri" panose="020F0502020204030204"/>
                <a:ea typeface="Calibri" panose="020F0502020204030204"/>
                <a:cs typeface="Calibri" panose="020F0502020204030204"/>
                <a:sym typeface="Calibri" panose="020F0502020204030204"/>
              </a:rPr>
              <a:t>Question:</a:t>
            </a:r>
            <a:r>
              <a:rPr lang="zh-CN" sz="1600">
                <a:latin typeface="Calibri" panose="020F0502020204030204"/>
                <a:ea typeface="Calibri" panose="020F0502020204030204"/>
                <a:cs typeface="Calibri" panose="020F0502020204030204"/>
                <a:sym typeface="Calibri" panose="020F0502020204030204"/>
              </a:rPr>
              <a:t> Let $x$ , $y$ and $z$ all exceed $1$ and let $w$ be a positive number such that $\log_xw=24$ , $\log_y w = 40$ and $\log_{xyz}w=12$ . Find $\log_zw$ .</a:t>
            </a:r>
            <a:endParaRPr sz="1600">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zh-CN" sz="1600" b="1">
                <a:latin typeface="Calibri" panose="020F0502020204030204"/>
                <a:ea typeface="Calibri" panose="020F0502020204030204"/>
                <a:cs typeface="Calibri" panose="020F0502020204030204"/>
                <a:sym typeface="Calibri" panose="020F0502020204030204"/>
              </a:rPr>
              <a:t>Answer: </a:t>
            </a:r>
            <a:r>
              <a:rPr lang="zh-CN" sz="1600">
                <a:latin typeface="Calibri" panose="020F0502020204030204"/>
                <a:ea typeface="Calibri" panose="020F0502020204030204"/>
                <a:cs typeface="Calibri" panose="020F0502020204030204"/>
                <a:sym typeface="Calibri" panose="020F0502020204030204"/>
              </a:rPr>
              <a:t>60</a:t>
            </a:r>
            <a:endParaRPr sz="1600">
              <a:latin typeface="Calibri" panose="020F0502020204030204"/>
              <a:ea typeface="Calibri" panose="020F0502020204030204"/>
              <a:cs typeface="Calibri" panose="020F0502020204030204"/>
              <a:sym typeface="Calibri" panose="020F0502020204030204"/>
            </a:endParaRPr>
          </a:p>
        </p:txBody>
      </p:sp>
      <p:sp>
        <p:nvSpPr>
          <p:cNvPr id="258" name="Google Shape;258;p33"/>
          <p:cNvSpPr txBox="1"/>
          <p:nvPr/>
        </p:nvSpPr>
        <p:spPr>
          <a:xfrm>
            <a:off x="574000" y="4615700"/>
            <a:ext cx="11224000" cy="221615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zh-CN" sz="2135"/>
              <a:t>Inspired by mathematical problems that allow verification through their outcomes.   </a:t>
            </a:r>
          </a:p>
          <a:p>
            <a:pPr marL="0" lvl="0" indent="0" algn="l" rtl="0">
              <a:spcBef>
                <a:spcPts val="0"/>
              </a:spcBef>
              <a:spcAft>
                <a:spcPts val="0"/>
              </a:spcAft>
              <a:buNone/>
            </a:pPr>
            <a:r>
              <a:rPr lang="zh-CN" sz="2135"/>
              <a:t>(1) Their answers are definitive and unique. </a:t>
            </a:r>
          </a:p>
          <a:p>
            <a:pPr marL="0" lvl="0" indent="0" algn="l" rtl="0">
              <a:spcBef>
                <a:spcPts val="0"/>
              </a:spcBef>
              <a:spcAft>
                <a:spcPts val="0"/>
              </a:spcAft>
              <a:buNone/>
            </a:pPr>
            <a:r>
              <a:rPr lang="zh-CN" sz="2135"/>
              <a:t>(2) </a:t>
            </a:r>
            <a:r>
              <a:rPr lang="en-US" altLang="zh-CN" sz="2135"/>
              <a:t>G</a:t>
            </a:r>
            <a:r>
              <a:rPr lang="zh-CN" sz="2135"/>
              <a:t>uessing the answer is </a:t>
            </a:r>
            <a:r>
              <a:rPr lang="zh-CN" sz="2135" b="1"/>
              <a:t>challenging</a:t>
            </a:r>
            <a:r>
              <a:rPr lang="zh-CN" sz="2135"/>
              <a:t>.</a:t>
            </a:r>
            <a:endParaRPr sz="2135"/>
          </a:p>
          <a:p>
            <a:pPr marL="0" lvl="0" indent="0" algn="l" rtl="0">
              <a:spcBef>
                <a:spcPts val="0"/>
              </a:spcBef>
              <a:spcAft>
                <a:spcPts val="0"/>
              </a:spcAft>
              <a:buNone/>
            </a:pPr>
            <a:endParaRPr sz="2135"/>
          </a:p>
          <a:p>
            <a:pPr marL="0" lvl="0" indent="0" algn="l" rtl="0">
              <a:spcBef>
                <a:spcPts val="0"/>
              </a:spcBef>
              <a:spcAft>
                <a:spcPts val="0"/>
              </a:spcAft>
              <a:buNone/>
            </a:pPr>
            <a:endParaRPr sz="2135"/>
          </a:p>
          <a:p>
            <a:pPr marL="0" lvl="0" indent="0" algn="l" rtl="0">
              <a:spcBef>
                <a:spcPts val="0"/>
              </a:spcBef>
              <a:spcAft>
                <a:spcPts val="0"/>
              </a:spcAft>
              <a:buNone/>
            </a:pPr>
            <a:endParaRPr sz="2135" b="1"/>
          </a:p>
        </p:txBody>
      </p:sp>
      <p:sp>
        <p:nvSpPr>
          <p:cNvPr id="259" name="Google Shape;259;p33"/>
          <p:cNvSpPr txBox="1"/>
          <p:nvPr/>
        </p:nvSpPr>
        <p:spPr>
          <a:xfrm>
            <a:off x="4511217" y="3660053"/>
            <a:ext cx="1432000" cy="48831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zh-CN" sz="1600" b="1" i="1"/>
              <a:t>GSM8K</a:t>
            </a:r>
            <a:endParaRPr sz="1600" b="1" i="1"/>
          </a:p>
        </p:txBody>
      </p:sp>
      <p:sp>
        <p:nvSpPr>
          <p:cNvPr id="260" name="Google Shape;260;p33"/>
          <p:cNvSpPr txBox="1"/>
          <p:nvPr/>
        </p:nvSpPr>
        <p:spPr>
          <a:xfrm>
            <a:off x="10434497" y="3660053"/>
            <a:ext cx="1432000" cy="48831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zh-CN" sz="1600" b="1" i="1"/>
              <a:t>AIME</a:t>
            </a:r>
            <a:endParaRPr sz="1600" b="1" i="1"/>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GMAI-</a:t>
            </a:r>
            <a:r>
              <a:rPr lang="en-US">
                <a:sym typeface="+mn-ea"/>
              </a:rPr>
              <a:t>Reasoning</a:t>
            </a:r>
            <a:endParaRPr lang="en-US" altLang="en-US" b="1">
              <a:solidFill>
                <a:srgbClr val="FF0000"/>
              </a:solidFill>
              <a:sym typeface="+mn-ea"/>
            </a:endParaRPr>
          </a:p>
        </p:txBody>
      </p:sp>
      <p:sp>
        <p:nvSpPr>
          <p:cNvPr id="3" name="Content Placeholder 2"/>
          <p:cNvSpPr>
            <a:spLocks noGrp="1"/>
          </p:cNvSpPr>
          <p:nvPr>
            <p:ph idx="1"/>
          </p:nvPr>
        </p:nvSpPr>
        <p:spPr/>
        <p:txBody>
          <a:bodyPr/>
          <a:lstStyle/>
          <a:p>
            <a:r>
              <a:rPr lang="en-US" b="1"/>
              <a:t>RL with verifiable rewards</a:t>
            </a:r>
            <a:r>
              <a:rPr lang="en-US"/>
              <a:t> works well in general domain (see Open O1 and the later Deepseek R1)</a:t>
            </a:r>
          </a:p>
          <a:p>
            <a:r>
              <a:rPr lang="en-US"/>
              <a:t>Where are Verifiable problems in medical domain?</a:t>
            </a:r>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dirty="0">
                <a:latin typeface="Calibri" panose="020F0502020204030204" charset="0"/>
                <a:ea typeface="宋体" pitchFamily="2" charset="-122"/>
                <a:cs typeface="+mn-cs"/>
              </a:rPr>
              <a:t>21</a:t>
            </a:fld>
            <a:endParaRPr lang="zh-CN" altLang="en-US" strike="noStrike" noProof="1">
              <a:latin typeface="Arial" panose="020B0604020202090204" pitchFamily="34" charset="0"/>
            </a:endParaRPr>
          </a:p>
        </p:txBody>
      </p:sp>
      <p:pic>
        <p:nvPicPr>
          <p:cNvPr id="5" name="Picture 4"/>
          <p:cNvPicPr>
            <a:picLocks noChangeAspect="1"/>
          </p:cNvPicPr>
          <p:nvPr/>
        </p:nvPicPr>
        <p:blipFill>
          <a:blip r:embed="rId3"/>
          <a:stretch>
            <a:fillRect/>
          </a:stretch>
        </p:blipFill>
        <p:spPr>
          <a:xfrm>
            <a:off x="893445" y="2701925"/>
            <a:ext cx="10405110" cy="3292475"/>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HuatuoGPT-o1</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22</a:t>
            </a:fld>
            <a:endParaRPr lang="zh-CN" altLang="en-US" strike="noStrike" noProof="1">
              <a:latin typeface="Arial" panose="020B0604020202090204" pitchFamily="34" charset="0"/>
            </a:endParaRPr>
          </a:p>
        </p:txBody>
      </p:sp>
      <p:sp>
        <p:nvSpPr>
          <p:cNvPr id="5" name="Text Box 4"/>
          <p:cNvSpPr txBox="1"/>
          <p:nvPr/>
        </p:nvSpPr>
        <p:spPr>
          <a:xfrm>
            <a:off x="193040" y="5819140"/>
            <a:ext cx="11806555" cy="645160"/>
          </a:xfrm>
          <a:prstGeom prst="rect">
            <a:avLst/>
          </a:prstGeom>
          <a:noFill/>
        </p:spPr>
        <p:txBody>
          <a:bodyPr wrap="square" rtlCol="0" anchor="t">
            <a:spAutoFit/>
          </a:bodyPr>
          <a:lstStyle/>
          <a:p>
            <a:r>
              <a:rPr lang="en-US" altLang="en-US"/>
              <a:t>Junying Chen, Zhenyang Cai, Ke Ji, Xidong Wang, Wanlong Liu, Rongsheng Wang, Jianye Hou, Benyou Wang. HuatuoGPT-o1, Towards Medical Complex Reasoning with LLMs. Findings of ACL 2025.</a:t>
            </a:r>
            <a:endParaRPr lang="en-US"/>
          </a:p>
        </p:txBody>
      </p:sp>
      <p:pic>
        <p:nvPicPr>
          <p:cNvPr id="6" name="Picture 5" descr="ef26f11428583fa68cd339d5695e56ec"/>
          <p:cNvPicPr>
            <a:picLocks noChangeAspect="1"/>
          </p:cNvPicPr>
          <p:nvPr/>
        </p:nvPicPr>
        <p:blipFill>
          <a:blip r:embed="rId3"/>
          <a:stretch>
            <a:fillRect/>
          </a:stretch>
        </p:blipFill>
        <p:spPr>
          <a:xfrm>
            <a:off x="563880" y="1596390"/>
            <a:ext cx="10848975" cy="3989070"/>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IV) Multi-modal Generation</a:t>
            </a:r>
            <a:r>
              <a:rPr lang="zh-CN" altLang="en-US" dirty="0"/>
              <a:t> </a:t>
            </a:r>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23</a:t>
            </a:fld>
            <a:endParaRPr lang="zh-CN" altLang="en-US" strike="noStrike" noProof="1">
              <a:latin typeface="Arial" panose="020B0604020202090204" pitchFamily="34" charset="0"/>
            </a:endParaRPr>
          </a:p>
        </p:txBody>
      </p:sp>
      <p:pic>
        <p:nvPicPr>
          <p:cNvPr id="5" name="Picture 4"/>
          <p:cNvPicPr>
            <a:picLocks noChangeAspect="1"/>
          </p:cNvPicPr>
          <p:nvPr/>
        </p:nvPicPr>
        <p:blipFill>
          <a:blip r:embed="rId3"/>
          <a:stretch>
            <a:fillRect/>
          </a:stretch>
        </p:blipFill>
        <p:spPr>
          <a:xfrm>
            <a:off x="1448577" y="2257984"/>
            <a:ext cx="3394710" cy="1825690"/>
          </a:xfrm>
          <a:prstGeom prst="rect">
            <a:avLst/>
          </a:prstGeom>
        </p:spPr>
      </p:pic>
      <p:sp>
        <p:nvSpPr>
          <p:cNvPr id="6" name="TextBox 5"/>
          <p:cNvSpPr txBox="1"/>
          <p:nvPr/>
        </p:nvSpPr>
        <p:spPr>
          <a:xfrm>
            <a:off x="1337542" y="4311624"/>
            <a:ext cx="3812722" cy="369332"/>
          </a:xfrm>
          <a:prstGeom prst="rect">
            <a:avLst/>
          </a:prstGeom>
          <a:noFill/>
        </p:spPr>
        <p:txBody>
          <a:bodyPr wrap="square" rtlCol="0">
            <a:spAutoFit/>
          </a:bodyPr>
          <a:lstStyle/>
          <a:p>
            <a:r>
              <a:rPr lang="en-US" altLang="zh-CN" b="1" dirty="0" err="1"/>
              <a:t>EchoX</a:t>
            </a:r>
            <a:r>
              <a:rPr lang="zh-CN" altLang="en-US" b="1" dirty="0"/>
              <a:t>：</a:t>
            </a:r>
            <a:r>
              <a:rPr lang="en-US" altLang="zh-CN" b="1" dirty="0"/>
              <a:t>Speech to Speech </a:t>
            </a:r>
            <a:r>
              <a:rPr lang="en-US" altLang="zh-CN" dirty="0"/>
              <a:t>generation </a:t>
            </a:r>
            <a:endParaRPr lang="zh-CN" altLang="en-US" dirty="0"/>
          </a:p>
        </p:txBody>
      </p:sp>
      <p:pic>
        <p:nvPicPr>
          <p:cNvPr id="7" name="Picture 6"/>
          <p:cNvPicPr>
            <a:picLocks noChangeAspect="1"/>
          </p:cNvPicPr>
          <p:nvPr/>
        </p:nvPicPr>
        <p:blipFill>
          <a:blip r:embed="rId4"/>
          <a:stretch>
            <a:fillRect/>
          </a:stretch>
        </p:blipFill>
        <p:spPr>
          <a:xfrm>
            <a:off x="6854103" y="1987850"/>
            <a:ext cx="3394710" cy="2296029"/>
          </a:xfrm>
          <a:prstGeom prst="rect">
            <a:avLst/>
          </a:prstGeom>
        </p:spPr>
      </p:pic>
      <p:sp>
        <p:nvSpPr>
          <p:cNvPr id="8" name="TextBox 7"/>
          <p:cNvSpPr txBox="1"/>
          <p:nvPr/>
        </p:nvSpPr>
        <p:spPr>
          <a:xfrm>
            <a:off x="6752100" y="4308822"/>
            <a:ext cx="3812722" cy="369332"/>
          </a:xfrm>
          <a:prstGeom prst="rect">
            <a:avLst/>
          </a:prstGeom>
          <a:noFill/>
        </p:spPr>
        <p:txBody>
          <a:bodyPr wrap="square" rtlCol="0">
            <a:spAutoFit/>
          </a:bodyPr>
          <a:lstStyle/>
          <a:p>
            <a:r>
              <a:rPr lang="en-US" altLang="zh-CN" b="1" dirty="0"/>
              <a:t>Janus</a:t>
            </a:r>
            <a:r>
              <a:rPr lang="zh-CN" altLang="en-US" b="1" dirty="0"/>
              <a:t>：</a:t>
            </a:r>
            <a:r>
              <a:rPr lang="en-US" altLang="zh-CN" b="1" dirty="0"/>
              <a:t>Image </a:t>
            </a:r>
            <a:r>
              <a:rPr lang="en-US" altLang="zh-CN" dirty="0"/>
              <a:t>generation (editing)</a:t>
            </a:r>
            <a:endParaRPr lang="zh-CN" altLang="en-US" dirty="0"/>
          </a:p>
        </p:txBody>
      </p:sp>
      <p:sp>
        <p:nvSpPr>
          <p:cNvPr id="11" name="Text Box 4"/>
          <p:cNvSpPr txBox="1"/>
          <p:nvPr/>
        </p:nvSpPr>
        <p:spPr>
          <a:xfrm>
            <a:off x="260078" y="5723776"/>
            <a:ext cx="11842115" cy="1384995"/>
          </a:xfrm>
          <a:prstGeom prst="rect">
            <a:avLst/>
          </a:prstGeom>
          <a:noFill/>
        </p:spPr>
        <p:txBody>
          <a:bodyPr wrap="square" rtlCol="0" anchor="t">
            <a:spAutoFit/>
          </a:bodyPr>
          <a:lstStyle/>
          <a:p>
            <a:r>
              <a:rPr lang="en-US" altLang="en-US" sz="1400" dirty="0" err="1"/>
              <a:t>Yuhao</a:t>
            </a:r>
            <a:r>
              <a:rPr lang="en-US" altLang="en-US" sz="1400" dirty="0"/>
              <a:t> Zhang, </a:t>
            </a:r>
            <a:r>
              <a:rPr lang="en-US" altLang="en-US" sz="1400" dirty="0" err="1"/>
              <a:t>Yuhao</a:t>
            </a:r>
            <a:r>
              <a:rPr lang="en-US" altLang="en-US" sz="1400" dirty="0"/>
              <a:t> Du, </a:t>
            </a:r>
            <a:r>
              <a:rPr lang="en-US" altLang="en-US" sz="1400" dirty="0" err="1"/>
              <a:t>Zhanchen</a:t>
            </a:r>
            <a:r>
              <a:rPr lang="en-US" altLang="en-US" sz="1400" dirty="0"/>
              <a:t> Dai, </a:t>
            </a:r>
            <a:r>
              <a:rPr lang="en-US" altLang="en-US" sz="1400" dirty="0" err="1"/>
              <a:t>Xiangnan</a:t>
            </a:r>
            <a:r>
              <a:rPr lang="en-US" altLang="en-US" sz="1400" dirty="0"/>
              <a:t> Ma, </a:t>
            </a:r>
            <a:r>
              <a:rPr lang="en-US" altLang="en-US" sz="1400" dirty="0" err="1"/>
              <a:t>Kaiqi</a:t>
            </a:r>
            <a:r>
              <a:rPr lang="en-US" altLang="en-US" sz="1400" dirty="0"/>
              <a:t> Kou, Benyou Wang, </a:t>
            </a:r>
            <a:r>
              <a:rPr lang="en-US" altLang="en-US" sz="1400" dirty="0" err="1"/>
              <a:t>Haizhou</a:t>
            </a:r>
            <a:r>
              <a:rPr lang="en-US" altLang="en-US" sz="1400" dirty="0"/>
              <a:t> Li. </a:t>
            </a:r>
            <a:r>
              <a:rPr lang="en-US" altLang="en-US" sz="1400" dirty="0" err="1"/>
              <a:t>Echox</a:t>
            </a:r>
            <a:r>
              <a:rPr lang="en-US" altLang="en-US" sz="1400" dirty="0"/>
              <a:t>: Towards mitigating acoustic-semantic gap via echo training for speech-to-speech </a:t>
            </a:r>
            <a:r>
              <a:rPr lang="en-US" altLang="en-US" sz="1400" dirty="0" err="1"/>
              <a:t>llms</a:t>
            </a:r>
            <a:r>
              <a:rPr lang="en-US" altLang="en-US" sz="1400" dirty="0"/>
              <a:t>. </a:t>
            </a:r>
            <a:r>
              <a:rPr lang="en-US" altLang="en-US" sz="1400" dirty="0">
                <a:hlinkClick r:id="rId5"/>
              </a:rPr>
              <a:t>https://arxiv.org/abs/2509.09174</a:t>
            </a:r>
            <a:endParaRPr lang="en-US" altLang="en-US" sz="1400" dirty="0"/>
          </a:p>
          <a:p>
            <a:r>
              <a:rPr lang="en-US" altLang="en-US" sz="1400" dirty="0" err="1"/>
              <a:t>Junying</a:t>
            </a:r>
            <a:r>
              <a:rPr lang="en-US" altLang="en-US" sz="1400" dirty="0"/>
              <a:t> Chen, </a:t>
            </a:r>
            <a:r>
              <a:rPr lang="en-US" altLang="en-US" sz="1400" dirty="0" err="1"/>
              <a:t>Zhenyang</a:t>
            </a:r>
            <a:r>
              <a:rPr lang="en-US" altLang="en-US" sz="1400" dirty="0"/>
              <a:t> Cai, </a:t>
            </a:r>
            <a:r>
              <a:rPr lang="en-US" altLang="en-US" sz="1400" dirty="0" err="1"/>
              <a:t>Pengcheng</a:t>
            </a:r>
            <a:r>
              <a:rPr lang="en-US" altLang="en-US" sz="1400" dirty="0"/>
              <a:t> Chen, </a:t>
            </a:r>
            <a:r>
              <a:rPr lang="en-US" altLang="en-US" sz="1400" dirty="0" err="1"/>
              <a:t>Shunian</a:t>
            </a:r>
            <a:r>
              <a:rPr lang="en-US" altLang="en-US" sz="1400" dirty="0"/>
              <a:t> Chen, </a:t>
            </a:r>
            <a:r>
              <a:rPr lang="en-US" altLang="en-US" sz="1400" dirty="0" err="1"/>
              <a:t>Ke</a:t>
            </a:r>
            <a:r>
              <a:rPr lang="en-US" altLang="en-US" sz="1400" dirty="0"/>
              <a:t> Ji, </a:t>
            </a:r>
            <a:r>
              <a:rPr lang="en-US" altLang="en-US" sz="1400" dirty="0" err="1"/>
              <a:t>Xidong</a:t>
            </a:r>
            <a:r>
              <a:rPr lang="en-US" altLang="en-US" sz="1400" dirty="0"/>
              <a:t> Wang, </a:t>
            </a:r>
            <a:r>
              <a:rPr lang="en-US" altLang="en-US" sz="1400" dirty="0" err="1"/>
              <a:t>Yunjin</a:t>
            </a:r>
            <a:r>
              <a:rPr lang="en-US" altLang="en-US" sz="1400" dirty="0"/>
              <a:t> Yang, Benyou Wang. ShareGPT-4o-Image: Aligning Multimodal Models with GPT-4o-Level Image Generation. https://arxiv.org/abs/2506.18095</a:t>
            </a:r>
            <a:endParaRPr lang="en-US" altLang="zh-CN" sz="1400" dirty="0"/>
          </a:p>
          <a:p>
            <a:endParaRPr lang="en-US" altLang="en-US" sz="1400" dirty="0"/>
          </a:p>
          <a:p>
            <a:endParaRPr lang="en-US" sz="1400" dirty="0"/>
          </a:p>
        </p:txBody>
      </p:sp>
      <p:sp>
        <p:nvSpPr>
          <p:cNvPr id="12" name="TextBox 11"/>
          <p:cNvSpPr txBox="1"/>
          <p:nvPr/>
        </p:nvSpPr>
        <p:spPr>
          <a:xfrm>
            <a:off x="4442732" y="5018483"/>
            <a:ext cx="3306536" cy="369332"/>
          </a:xfrm>
          <a:prstGeom prst="rect">
            <a:avLst/>
          </a:prstGeom>
          <a:noFill/>
        </p:spPr>
        <p:txBody>
          <a:bodyPr wrap="square" rtlCol="0">
            <a:spAutoFit/>
          </a:bodyPr>
          <a:lstStyle/>
          <a:p>
            <a:r>
              <a:rPr lang="en-US" altLang="zh-CN" dirty="0"/>
              <a:t>One model </a:t>
            </a:r>
            <a:r>
              <a:rPr lang="en-US" altLang="zh-CN" b="1" dirty="0"/>
              <a:t>generates</a:t>
            </a:r>
            <a:r>
              <a:rPr lang="en-US" altLang="zh-CN" dirty="0"/>
              <a:t> everything!</a:t>
            </a:r>
            <a:endParaRPr lang="zh-CN" altLang="en-US" dirty="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Medical Video Generation： MedGen</a:t>
            </a:r>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24</a:t>
            </a:fld>
            <a:endParaRPr lang="zh-CN" altLang="en-US" strike="noStrike" noProof="1">
              <a:latin typeface="Arial" panose="020B0604020202090204" pitchFamily="34" charset="0"/>
            </a:endParaRPr>
          </a:p>
        </p:txBody>
      </p:sp>
      <p:sp>
        <p:nvSpPr>
          <p:cNvPr id="6" name="Text Box 5"/>
          <p:cNvSpPr txBox="1"/>
          <p:nvPr/>
        </p:nvSpPr>
        <p:spPr>
          <a:xfrm>
            <a:off x="187960" y="5649595"/>
            <a:ext cx="12004040" cy="922020"/>
          </a:xfrm>
          <a:prstGeom prst="rect">
            <a:avLst/>
          </a:prstGeom>
          <a:noFill/>
        </p:spPr>
        <p:txBody>
          <a:bodyPr wrap="square" rtlCol="0" anchor="t">
            <a:spAutoFit/>
          </a:bodyPr>
          <a:lstStyle/>
          <a:p>
            <a:r>
              <a:rPr lang="en-US" altLang="en-US"/>
              <a:t>Rongsheng Wang, Junying Chen, Ke Ji, Zhenyang Cai, Shunian Chen, Yunjin Yang, Benyou Wang. MedGen: Unlocking Medical Video Generation by Scaling Granularly-annotated Medical Videos. https://arxiv.org/abs/2507.05675</a:t>
            </a:r>
            <a:endParaRPr lang="en-US"/>
          </a:p>
        </p:txBody>
      </p:sp>
      <p:pic>
        <p:nvPicPr>
          <p:cNvPr id="7" name="Picture 6"/>
          <p:cNvPicPr>
            <a:picLocks noChangeAspect="1"/>
          </p:cNvPicPr>
          <p:nvPr/>
        </p:nvPicPr>
        <p:blipFill>
          <a:blip r:embed="rId3"/>
          <a:stretch>
            <a:fillRect/>
          </a:stretch>
        </p:blipFill>
        <p:spPr>
          <a:xfrm>
            <a:off x="0" y="1336040"/>
            <a:ext cx="12192000" cy="4185285"/>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sym typeface="+mn-ea"/>
              </a:rPr>
              <a:t>Micro World Simulation (</a:t>
            </a:r>
            <a:r>
              <a:rPr lang="en-US" altLang="zh-CN" dirty="0" err="1">
                <a:sym typeface="+mn-ea"/>
              </a:rPr>
              <a:t>MicroVerse</a:t>
            </a:r>
            <a:r>
              <a:rPr lang="en-US" altLang="zh-CN" dirty="0">
                <a:sym typeface="+mn-ea"/>
              </a:rPr>
              <a:t>)</a:t>
            </a:r>
            <a:endParaRPr lang="en-US" altLang="zh-CN"/>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25</a:t>
            </a:fld>
            <a:endParaRPr lang="zh-CN" altLang="en-US" strike="noStrike" noProof="1">
              <a:latin typeface="Arial" panose="020B0604020202090204" pitchFamily="34" charset="0"/>
            </a:endParaRPr>
          </a:p>
        </p:txBody>
      </p:sp>
      <p:pic>
        <p:nvPicPr>
          <p:cNvPr id="7" name="Picture 6"/>
          <p:cNvPicPr>
            <a:picLocks noChangeAspect="1"/>
          </p:cNvPicPr>
          <p:nvPr/>
        </p:nvPicPr>
        <p:blipFill>
          <a:blip r:embed="rId3"/>
          <a:stretch>
            <a:fillRect/>
          </a:stretch>
        </p:blipFill>
        <p:spPr>
          <a:xfrm>
            <a:off x="921385" y="1210945"/>
            <a:ext cx="10133965" cy="4874260"/>
          </a:xfrm>
          <a:prstGeom prst="rect">
            <a:avLst/>
          </a:prstGeom>
        </p:spPr>
      </p:pic>
      <p:sp>
        <p:nvSpPr>
          <p:cNvPr id="8" name="Text Box 7"/>
          <p:cNvSpPr txBox="1"/>
          <p:nvPr/>
        </p:nvSpPr>
        <p:spPr>
          <a:xfrm>
            <a:off x="686435" y="6052820"/>
            <a:ext cx="10893425" cy="645160"/>
          </a:xfrm>
          <a:prstGeom prst="rect">
            <a:avLst/>
          </a:prstGeom>
          <a:noFill/>
        </p:spPr>
        <p:txBody>
          <a:bodyPr wrap="square" rtlCol="0" anchor="t">
            <a:spAutoFit/>
          </a:bodyPr>
          <a:lstStyle/>
          <a:p>
            <a:r>
              <a:rPr lang="en-US" altLang="en-US" dirty="0" err="1"/>
              <a:t>Rongsheng</a:t>
            </a:r>
            <a:r>
              <a:rPr lang="en-US" altLang="en-US" dirty="0"/>
              <a:t> Wang, </a:t>
            </a:r>
            <a:r>
              <a:rPr lang="en-US" altLang="en-US" dirty="0" err="1"/>
              <a:t>Minghao</a:t>
            </a:r>
            <a:r>
              <a:rPr lang="en-US" altLang="en-US" dirty="0"/>
              <a:t> Wu, Zhou </a:t>
            </a:r>
            <a:r>
              <a:rPr lang="en-US" altLang="en-US" dirty="0" err="1"/>
              <a:t>Hongru</a:t>
            </a:r>
            <a:r>
              <a:rPr lang="en-US" altLang="en-US" dirty="0"/>
              <a:t>, </a:t>
            </a:r>
            <a:r>
              <a:rPr lang="en-US" altLang="en-US" dirty="0" err="1"/>
              <a:t>Zhihan</a:t>
            </a:r>
            <a:r>
              <a:rPr lang="en-US" altLang="en-US" dirty="0"/>
              <a:t> Yu, </a:t>
            </a:r>
            <a:r>
              <a:rPr lang="en-US" altLang="en-US" dirty="0" err="1"/>
              <a:t>Zhenyang</a:t>
            </a:r>
            <a:r>
              <a:rPr lang="en-US" altLang="en-US" dirty="0"/>
              <a:t> Cai, </a:t>
            </a:r>
            <a:r>
              <a:rPr lang="en-US" altLang="en-US" dirty="0" err="1"/>
              <a:t>Junying</a:t>
            </a:r>
            <a:r>
              <a:rPr lang="en-US" altLang="en-US" dirty="0"/>
              <a:t> Chen, Benyou Wang. </a:t>
            </a:r>
            <a:r>
              <a:rPr lang="en-US" altLang="en-US" dirty="0" err="1"/>
              <a:t>MicroVerse</a:t>
            </a:r>
            <a:r>
              <a:rPr lang="en-US" altLang="en-US" dirty="0"/>
              <a:t>: A Preliminary Exploration Toward a Micro-World Simulation. ICLR 2026</a:t>
            </a:r>
            <a:endParaRPr lang="en-US"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26</a:t>
            </a:fld>
            <a:endParaRPr lang="zh-CN" altLang="en-US" strike="noStrike" noProof="1">
              <a:latin typeface="Arial" panose="020B0604020202090204" pitchFamily="34" charset="0"/>
            </a:endParaRPr>
          </a:p>
        </p:txBody>
      </p:sp>
      <p:sp>
        <p:nvSpPr>
          <p:cNvPr id="3" name="文本框 2"/>
          <p:cNvSpPr txBox="1"/>
          <p:nvPr/>
        </p:nvSpPr>
        <p:spPr>
          <a:xfrm>
            <a:off x="233610" y="1378099"/>
            <a:ext cx="10550525" cy="2536272"/>
          </a:xfrm>
          <a:prstGeom prst="rect">
            <a:avLst/>
          </a:prstGeom>
          <a:noFill/>
        </p:spPr>
        <p:txBody>
          <a:bodyPr wrap="square" rtlCol="0" anchor="t">
            <a:spAutoFit/>
          </a:bodyPr>
          <a:lstStyle/>
          <a:p>
            <a:pPr marL="742950" lvl="1" indent="-285750">
              <a:lnSpc>
                <a:spcPct val="150000"/>
              </a:lnSpc>
              <a:buFont typeface="Arial" panose="020B0604020202090204" pitchFamily="34" charset="0"/>
              <a:buChar char="•"/>
            </a:pPr>
            <a:r>
              <a:rPr lang="en-US" altLang="zh-CN" b="1" dirty="0">
                <a:latin typeface="华文中宋" panose="02010600040101010101" pitchFamily="2" charset="-122"/>
                <a:ea typeface="华文中宋" panose="02010600040101010101" pitchFamily="2" charset="-122"/>
                <a:cs typeface="华文中宋" panose="02010600040101010101" pitchFamily="2" charset="-122"/>
                <a:sym typeface="+mn-ea"/>
              </a:rPr>
              <a:t>Arabic LLMs</a:t>
            </a:r>
          </a:p>
          <a:p>
            <a:pPr marL="1200150" lvl="2" indent="-285750">
              <a:lnSpc>
                <a:spcPct val="150000"/>
              </a:lnSpc>
              <a:buFont typeface="Arial" panose="020B0604020202090204" pitchFamily="34" charset="0"/>
              <a:buChar char="•"/>
            </a:pPr>
            <a:r>
              <a:rPr lang="en-US" altLang="zh-CN" b="1" dirty="0" err="1">
                <a:latin typeface="华文中宋" panose="02010600040101010101" pitchFamily="2" charset="-122"/>
                <a:ea typeface="华文中宋" panose="02010600040101010101" pitchFamily="2" charset="-122"/>
                <a:cs typeface="华文中宋" panose="02010600040101010101" pitchFamily="2" charset="-122"/>
                <a:sym typeface="+mn-ea"/>
              </a:rPr>
              <a:t>AceGPT</a:t>
            </a:r>
            <a:r>
              <a:rPr lang="zh-CN" altLang="en-US" b="1" dirty="0">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b="1" dirty="0">
                <a:latin typeface="华文中宋" panose="02010600040101010101" pitchFamily="2" charset="-122"/>
                <a:ea typeface="华文中宋" panose="02010600040101010101" pitchFamily="2" charset="-122"/>
                <a:cs typeface="华文中宋" panose="02010600040101010101" pitchFamily="2" charset="-122"/>
                <a:sym typeface="+mn-ea"/>
              </a:rPr>
              <a:t>value alignment for a new language (Arabic)</a:t>
            </a:r>
          </a:p>
          <a:p>
            <a:pPr marL="1200150" lvl="2" indent="-285750">
              <a:lnSpc>
                <a:spcPct val="150000"/>
              </a:lnSpc>
              <a:buFont typeface="Arial" panose="020B0604020202090204" pitchFamily="34" charset="0"/>
              <a:buChar char="•"/>
            </a:pPr>
            <a:r>
              <a:rPr lang="en-US" altLang="zh-CN" b="1" dirty="0" err="1">
                <a:latin typeface="华文中宋" panose="02010600040101010101" pitchFamily="2" charset="-122"/>
                <a:ea typeface="华文中宋" panose="02010600040101010101" pitchFamily="2" charset="-122"/>
                <a:cs typeface="华文中宋" panose="02010600040101010101" pitchFamily="2" charset="-122"/>
                <a:sym typeface="+mn-ea"/>
              </a:rPr>
              <a:t>AceGPT</a:t>
            </a:r>
            <a:r>
              <a:rPr lang="en-US" altLang="zh-CN" b="1" dirty="0">
                <a:latin typeface="华文中宋" panose="02010600040101010101" pitchFamily="2" charset="-122"/>
                <a:ea typeface="华文中宋" panose="02010600040101010101" pitchFamily="2" charset="-122"/>
                <a:cs typeface="华文中宋" panose="02010600040101010101" pitchFamily="2" charset="-122"/>
                <a:sym typeface="+mn-ea"/>
              </a:rPr>
              <a:t> 1.5: vocabulary expansion </a:t>
            </a:r>
          </a:p>
          <a:p>
            <a:pPr marL="1200150" lvl="2" indent="-285750">
              <a:lnSpc>
                <a:spcPct val="150000"/>
              </a:lnSpc>
              <a:buFont typeface="Arial" panose="020B0604020202090204" pitchFamily="34" charset="0"/>
              <a:buChar char="•"/>
            </a:pPr>
            <a:r>
              <a:rPr lang="en-US" altLang="zh-CN" b="1" dirty="0" err="1">
                <a:latin typeface="华文中宋" panose="02010600040101010101" pitchFamily="2" charset="-122"/>
                <a:ea typeface="华文中宋" panose="02010600040101010101" pitchFamily="2" charset="-122"/>
                <a:cs typeface="华文中宋" panose="02010600040101010101" pitchFamily="2" charset="-122"/>
                <a:sym typeface="+mn-ea"/>
              </a:rPr>
              <a:t>AceGPT</a:t>
            </a:r>
            <a:r>
              <a:rPr lang="en-US" altLang="zh-CN" b="1" dirty="0">
                <a:latin typeface="华文中宋" panose="02010600040101010101" pitchFamily="2" charset="-122"/>
                <a:ea typeface="华文中宋" panose="02010600040101010101" pitchFamily="2" charset="-122"/>
                <a:cs typeface="华文中宋" panose="02010600040101010101" pitchFamily="2" charset="-122"/>
                <a:sym typeface="+mn-ea"/>
              </a:rPr>
              <a:t> 2: native alignment</a:t>
            </a:r>
          </a:p>
          <a:p>
            <a:pPr marL="742950" lvl="1" indent="-285750">
              <a:lnSpc>
                <a:spcPct val="150000"/>
              </a:lnSpc>
              <a:buFont typeface="Arial" panose="020B0604020202090204" pitchFamily="34" charset="0"/>
              <a:buChar char="•"/>
            </a:pPr>
            <a:r>
              <a:rPr lang="en-US" altLang="zh-CN" b="1" dirty="0">
                <a:latin typeface="华文中宋" panose="02010600040101010101" pitchFamily="2" charset="-122"/>
                <a:ea typeface="华文中宋" panose="02010600040101010101" pitchFamily="2" charset="-122"/>
                <a:cs typeface="华文中宋" panose="02010600040101010101" pitchFamily="2" charset="-122"/>
                <a:sym typeface="+mn-ea"/>
              </a:rPr>
              <a:t>Apollo and Apollo-</a:t>
            </a:r>
            <a:r>
              <a:rPr lang="en-US" altLang="zh-CN" b="1" dirty="0" err="1">
                <a:latin typeface="华文中宋" panose="02010600040101010101" pitchFamily="2" charset="-122"/>
                <a:ea typeface="华文中宋" panose="02010600040101010101" pitchFamily="2" charset="-122"/>
                <a:cs typeface="华文中宋" panose="02010600040101010101" pitchFamily="2" charset="-122"/>
                <a:sym typeface="+mn-ea"/>
              </a:rPr>
              <a:t>MoE</a:t>
            </a:r>
            <a:r>
              <a:rPr lang="en-US" altLang="zh-CN" b="1" dirty="0">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b="1" dirty="0">
                <a:latin typeface="华文中宋" panose="02010600040101010101" pitchFamily="2" charset="-122"/>
                <a:ea typeface="华文中宋" panose="02010600040101010101" pitchFamily="2" charset="-122"/>
                <a:cs typeface="华文中宋" panose="02010600040101010101" pitchFamily="2" charset="-122"/>
                <a:sym typeface="+mn-ea"/>
              </a:rPr>
              <a:t>多语言医疗大模型</a:t>
            </a:r>
            <a:endParaRPr lang="en-US" altLang="zh-CN" b="1" dirty="0">
              <a:latin typeface="华文中宋" panose="02010600040101010101" pitchFamily="2" charset="-122"/>
              <a:ea typeface="华文中宋" panose="02010600040101010101" pitchFamily="2" charset="-122"/>
              <a:cs typeface="华文中宋" panose="02010600040101010101" pitchFamily="2" charset="-122"/>
              <a:sym typeface="+mn-ea"/>
            </a:endParaRPr>
          </a:p>
          <a:p>
            <a:pPr lvl="1">
              <a:lnSpc>
                <a:spcPct val="150000"/>
              </a:lnSpc>
            </a:pPr>
            <a:endParaRPr lang="en-US" altLang="zh-CN" dirty="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6" name="Rectangle 5"/>
          <p:cNvSpPr/>
          <p:nvPr/>
        </p:nvSpPr>
        <p:spPr>
          <a:xfrm>
            <a:off x="415600" y="4479151"/>
            <a:ext cx="10944045" cy="2123658"/>
          </a:xfrm>
          <a:prstGeom prst="rect">
            <a:avLst/>
          </a:prstGeom>
        </p:spPr>
        <p:txBody>
          <a:bodyPr wrap="square">
            <a:spAutoFit/>
          </a:bodyPr>
          <a:lstStyle/>
          <a:p>
            <a:r>
              <a:rPr lang="en-US" altLang="zh-CN" sz="1200" dirty="0"/>
              <a:t>[1] </a:t>
            </a:r>
            <a:r>
              <a:rPr lang="zh-CN" altLang="en-US" sz="1200" dirty="0"/>
              <a:t>Huang Huang, Fei Yu, Jianqing Zhu, Xuening Sun, Hao Cheng, Dingjie Song, Zhihong Chen, Abdulmohsen Alharthi, Bang An, Ziche Liu, Zhiyi Zhang, Junying Chen, Jianquan Li, Benyou Wang, Lian Zhang, Ruoyu Sun, Xiang Wan, Haizhou Li, Jinchao Xu. AceGPT, Localizing Large Language Models in Arabic.  NAACL 2024</a:t>
            </a:r>
            <a:endParaRPr lang="en-US" altLang="zh-CN" sz="1200" dirty="0"/>
          </a:p>
          <a:p>
            <a:r>
              <a:rPr lang="en-US" altLang="zh-CN" sz="1200" dirty="0"/>
              <a:t>[2] </a:t>
            </a:r>
            <a:r>
              <a:rPr lang="zh-CN" altLang="en-US" sz="1200" dirty="0"/>
              <a:t>Jianqing Zhu, Huang Huang, Zhihang Lin, Juhao Liang, Zhengyang Tang, Khalid Almubarak, Mosen Alharthi, Bang An, Juncai He, Xiangbo Wu, Fei Yu, Junying Chen, MA Zhuoheng, Yuhao Du, Yan Hu, He Zhang, Emad A. Alghamdi, Lian Zhang, Ruoyu Sun, Haizhou Li, Jinchao Xu, Benyou Wang. Second Language (Arabic) Acquisition of LLMs via Progressive Vocabulary Expansion. Submitted to COLM 2024</a:t>
            </a:r>
            <a:endParaRPr lang="en-US" altLang="zh-CN" sz="1200" dirty="0"/>
          </a:p>
          <a:p>
            <a:r>
              <a:rPr lang="en-US" altLang="zh-CN" sz="1200" dirty="0"/>
              <a:t>[3] </a:t>
            </a:r>
            <a:r>
              <a:rPr lang="zh-CN" altLang="en-US" sz="1200" dirty="0"/>
              <a:t>Juhao Liang, Zhenyang Cai, Jianqing Zhu, Huang Huang, Kewei Zong, Bang An, Mosen Alharthi, Juncai He, Lian Zhang, Haizhou Li</a:t>
            </a:r>
            <a:r>
              <a:rPr lang="zh-CN" altLang="en-US" sz="1200" b="1" dirty="0"/>
              <a:t>,</a:t>
            </a:r>
            <a:r>
              <a:rPr lang="zh-CN" altLang="en-US" sz="1200" dirty="0"/>
              <a:t> Benyou Wang, Jinchao Xu. Alignment at Pre-training! Towards Native Alignment for Arabic LLMs. Submitted to NeurIPS 2024</a:t>
            </a:r>
            <a:endParaRPr lang="en-US" altLang="zh-CN" sz="1200" dirty="0"/>
          </a:p>
          <a:p>
            <a:r>
              <a:rPr lang="en-US" altLang="zh-CN" sz="1200" dirty="0"/>
              <a:t>[4] </a:t>
            </a:r>
            <a:r>
              <a:rPr lang="en-US" altLang="zh-CN" sz="1200" dirty="0" err="1"/>
              <a:t>Xidong</a:t>
            </a:r>
            <a:r>
              <a:rPr lang="en-US" altLang="zh-CN" sz="1200" dirty="0"/>
              <a:t> Wang, </a:t>
            </a:r>
            <a:r>
              <a:rPr lang="en-US" altLang="zh-CN" sz="1200" dirty="0" err="1"/>
              <a:t>Nuo</a:t>
            </a:r>
            <a:r>
              <a:rPr lang="en-US" altLang="zh-CN" sz="1200" dirty="0"/>
              <a:t> Chen, </a:t>
            </a:r>
            <a:r>
              <a:rPr lang="en-US" altLang="zh-CN" sz="1200" dirty="0" err="1"/>
              <a:t>Junyin</a:t>
            </a:r>
            <a:r>
              <a:rPr lang="en-US" altLang="zh-CN" sz="1200" dirty="0"/>
              <a:t> Chen, </a:t>
            </a:r>
            <a:r>
              <a:rPr lang="en-US" altLang="zh-CN" sz="1200" dirty="0" err="1"/>
              <a:t>Yidong</a:t>
            </a:r>
            <a:r>
              <a:rPr lang="en-US" altLang="zh-CN" sz="1200" dirty="0"/>
              <a:t> Wang, </a:t>
            </a:r>
            <a:r>
              <a:rPr lang="en-US" altLang="zh-CN" sz="1200" dirty="0" err="1"/>
              <a:t>Guorui</a:t>
            </a:r>
            <a:r>
              <a:rPr lang="en-US" altLang="zh-CN" sz="1200" dirty="0"/>
              <a:t> Zhen, </a:t>
            </a:r>
            <a:r>
              <a:rPr lang="en-US" altLang="zh-CN" sz="1200" dirty="0" err="1"/>
              <a:t>Chunxian</a:t>
            </a:r>
            <a:r>
              <a:rPr lang="en-US" altLang="zh-CN" sz="1200" dirty="0"/>
              <a:t> Zhang, </a:t>
            </a:r>
            <a:r>
              <a:rPr lang="en-US" altLang="zh-CN" sz="1200" dirty="0" err="1"/>
              <a:t>Xiangbo</a:t>
            </a:r>
            <a:r>
              <a:rPr lang="en-US" altLang="zh-CN" sz="1200" dirty="0"/>
              <a:t> Wu, Yan Hu, </a:t>
            </a:r>
            <a:r>
              <a:rPr lang="en-US" altLang="zh-CN" sz="1200" dirty="0" err="1"/>
              <a:t>Anningzhe</a:t>
            </a:r>
            <a:r>
              <a:rPr lang="en-US" altLang="zh-CN" sz="1200" dirty="0"/>
              <a:t> Gao, Xiang Wan, </a:t>
            </a:r>
            <a:r>
              <a:rPr lang="en-US" altLang="zh-CN" sz="1200" dirty="0" err="1"/>
              <a:t>Haizhou</a:t>
            </a:r>
            <a:r>
              <a:rPr lang="en-US" altLang="zh-CN" sz="1200" dirty="0"/>
              <a:t> Li, Benyou Wang. Apollo: A Lightweight Multilingual Medical LLM towards Democratizing Medical AI to 6B People. </a:t>
            </a:r>
            <a:r>
              <a:rPr lang="en-US" altLang="zh-CN" sz="1200" dirty="0">
                <a:hlinkClick r:id="rId3"/>
              </a:rPr>
              <a:t>https://arxiv.org/abs/2403.03640</a:t>
            </a:r>
            <a:endParaRPr lang="en-US" altLang="zh-CN" sz="1200" dirty="0"/>
          </a:p>
          <a:p>
            <a:r>
              <a:rPr lang="en-US" altLang="zh-CN" sz="1200" dirty="0"/>
              <a:t>[5] </a:t>
            </a:r>
            <a:r>
              <a:rPr lang="en-US" altLang="zh-CN" sz="1200" dirty="0" err="1"/>
              <a:t>Guorui</a:t>
            </a:r>
            <a:r>
              <a:rPr lang="en-US" altLang="zh-CN" sz="1200" dirty="0"/>
              <a:t> Zheng, </a:t>
            </a:r>
            <a:r>
              <a:rPr lang="en-US" altLang="zh-CN" sz="1200" dirty="0" err="1"/>
              <a:t>Xidong</a:t>
            </a:r>
            <a:r>
              <a:rPr lang="en-US" altLang="zh-CN" sz="1200" dirty="0"/>
              <a:t> Wang, </a:t>
            </a:r>
            <a:r>
              <a:rPr lang="en-US" altLang="zh-CN" sz="1200" dirty="0" err="1"/>
              <a:t>Juhao</a:t>
            </a:r>
            <a:r>
              <a:rPr lang="en-US" altLang="zh-CN" sz="1200" dirty="0"/>
              <a:t> Liang, </a:t>
            </a:r>
            <a:r>
              <a:rPr lang="en-US" altLang="zh-CN" sz="1200" dirty="0" err="1"/>
              <a:t>Nuo</a:t>
            </a:r>
            <a:r>
              <a:rPr lang="en-US" altLang="zh-CN" sz="1200" dirty="0"/>
              <a:t> Chen, </a:t>
            </a:r>
            <a:r>
              <a:rPr lang="en-US" altLang="zh-CN" sz="1200" dirty="0" err="1"/>
              <a:t>Yuping</a:t>
            </a:r>
            <a:r>
              <a:rPr lang="en-US" altLang="zh-CN" sz="1200" dirty="0"/>
              <a:t> Zheng, Benyou Wang. Efficiently Democratizing Medical LLMs for 50 Languages via a Mixture of Language Family Experts.  ICLR 2025</a:t>
            </a:r>
            <a:endParaRPr lang="zh-CN" altLang="en-US" sz="1200" dirty="0"/>
          </a:p>
        </p:txBody>
      </p:sp>
      <p:sp>
        <p:nvSpPr>
          <p:cNvPr id="7" name="Title 1"/>
          <p:cNvSpPr txBox="1"/>
          <p:nvPr/>
        </p:nvSpPr>
        <p:spPr>
          <a:xfrm>
            <a:off x="415600" y="366865"/>
            <a:ext cx="11360800" cy="7636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a:t>多语言大模型</a:t>
            </a:r>
          </a:p>
        </p:txBody>
      </p:sp>
      <p:sp>
        <p:nvSpPr>
          <p:cNvPr id="4" name="Rectangle 3"/>
          <p:cNvSpPr/>
          <p:nvPr/>
        </p:nvSpPr>
        <p:spPr>
          <a:xfrm>
            <a:off x="3098111" y="1325913"/>
            <a:ext cx="6930680" cy="369332"/>
          </a:xfrm>
          <a:prstGeom prst="rect">
            <a:avLst/>
          </a:prstGeom>
        </p:spPr>
        <p:txBody>
          <a:bodyPr wrap="none">
            <a:spAutoFit/>
          </a:bodyPr>
          <a:lstStyle/>
          <a:p>
            <a:r>
              <a:rPr lang="en-US" altLang="zh-CN" dirty="0" err="1"/>
              <a:t>AceGPT</a:t>
            </a:r>
            <a:r>
              <a:rPr lang="zh-CN" altLang="en-US" dirty="0"/>
              <a:t>是发布时最好的阿拉伯语大模型，使用了三千多张</a:t>
            </a:r>
            <a:r>
              <a:rPr lang="en-US" altLang="zh-CN" dirty="0"/>
              <a:t>910A</a:t>
            </a:r>
            <a:r>
              <a:rPr lang="zh-CN" altLang="en-US" dirty="0"/>
              <a:t>芯片</a:t>
            </a:r>
          </a:p>
        </p:txBody>
      </p:sp>
      <p:pic>
        <p:nvPicPr>
          <p:cNvPr id="8" name="Picture 7">
            <a:extLst>
              <a:ext uri="{FF2B5EF4-FFF2-40B4-BE49-F238E27FC236}">
                <a16:creationId xmlns:a16="http://schemas.microsoft.com/office/drawing/2014/main" id="{019039FF-89C9-47A8-8756-17D78456C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4466" y="1790714"/>
            <a:ext cx="1919338" cy="2564461"/>
          </a:xfrm>
          <a:prstGeom prst="rect">
            <a:avLst/>
          </a:prstGeom>
        </p:spPr>
      </p:pic>
      <p:pic>
        <p:nvPicPr>
          <p:cNvPr id="9" name="Picture 8">
            <a:extLst>
              <a:ext uri="{FF2B5EF4-FFF2-40B4-BE49-F238E27FC236}">
                <a16:creationId xmlns:a16="http://schemas.microsoft.com/office/drawing/2014/main" id="{ECEAC583-C335-4CB2-852A-2FD0DA1AC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3451" y="2464725"/>
            <a:ext cx="3002843" cy="189045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V) Multi-lingual support</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27</a:t>
            </a:fld>
            <a:endParaRPr lang="zh-CN" altLang="en-US" strike="noStrike" noProof="1">
              <a:latin typeface="Arial" panose="020B0604020202090204" pitchFamily="34" charset="0"/>
            </a:endParaRPr>
          </a:p>
        </p:txBody>
      </p:sp>
      <p:sp>
        <p:nvSpPr>
          <p:cNvPr id="6" name="Rectangle 5"/>
          <p:cNvSpPr/>
          <p:nvPr/>
        </p:nvSpPr>
        <p:spPr>
          <a:xfrm>
            <a:off x="563617" y="5706634"/>
            <a:ext cx="11348076" cy="830997"/>
          </a:xfrm>
          <a:prstGeom prst="rect">
            <a:avLst/>
          </a:prstGeom>
        </p:spPr>
        <p:txBody>
          <a:bodyPr wrap="square">
            <a:spAutoFit/>
          </a:bodyPr>
          <a:lstStyle/>
          <a:p>
            <a:r>
              <a:rPr lang="en-US" altLang="zh-CN" sz="1200" dirty="0"/>
              <a:t>[1] </a:t>
            </a:r>
            <a:r>
              <a:rPr lang="en-US" altLang="zh-CN" sz="1200" dirty="0" err="1"/>
              <a:t>Xidong</a:t>
            </a:r>
            <a:r>
              <a:rPr lang="en-US" altLang="zh-CN" sz="1200" dirty="0"/>
              <a:t> Wang, </a:t>
            </a:r>
            <a:r>
              <a:rPr lang="en-US" altLang="zh-CN" sz="1200" dirty="0" err="1"/>
              <a:t>Nuo</a:t>
            </a:r>
            <a:r>
              <a:rPr lang="en-US" altLang="zh-CN" sz="1200" dirty="0"/>
              <a:t> Chen, </a:t>
            </a:r>
            <a:r>
              <a:rPr lang="en-US" altLang="zh-CN" sz="1200" dirty="0" err="1"/>
              <a:t>Junyin</a:t>
            </a:r>
            <a:r>
              <a:rPr lang="en-US" altLang="zh-CN" sz="1200" dirty="0"/>
              <a:t> Chen, </a:t>
            </a:r>
            <a:r>
              <a:rPr lang="en-US" altLang="zh-CN" sz="1200" dirty="0" err="1"/>
              <a:t>Yidong</a:t>
            </a:r>
            <a:r>
              <a:rPr lang="en-US" altLang="zh-CN" sz="1200" dirty="0"/>
              <a:t> Wang, </a:t>
            </a:r>
            <a:r>
              <a:rPr lang="en-US" altLang="zh-CN" sz="1200" dirty="0" err="1"/>
              <a:t>Guorui</a:t>
            </a:r>
            <a:r>
              <a:rPr lang="en-US" altLang="zh-CN" sz="1200" dirty="0"/>
              <a:t> Zhen, </a:t>
            </a:r>
            <a:r>
              <a:rPr lang="en-US" altLang="zh-CN" sz="1200" dirty="0" err="1"/>
              <a:t>Chunxian</a:t>
            </a:r>
            <a:r>
              <a:rPr lang="en-US" altLang="zh-CN" sz="1200" dirty="0"/>
              <a:t> Zhang, </a:t>
            </a:r>
            <a:r>
              <a:rPr lang="en-US" altLang="zh-CN" sz="1200" dirty="0" err="1"/>
              <a:t>Xiangbo</a:t>
            </a:r>
            <a:r>
              <a:rPr lang="en-US" altLang="zh-CN" sz="1200" dirty="0"/>
              <a:t> Wu, Yan Hu, </a:t>
            </a:r>
            <a:r>
              <a:rPr lang="en-US" altLang="zh-CN" sz="1200" dirty="0" err="1"/>
              <a:t>Anningzhe</a:t>
            </a:r>
            <a:r>
              <a:rPr lang="en-US" altLang="zh-CN" sz="1200" dirty="0"/>
              <a:t> Gao, Xiang Wan, </a:t>
            </a:r>
            <a:r>
              <a:rPr lang="en-US" altLang="zh-CN" sz="1200" dirty="0" err="1"/>
              <a:t>Haizhou</a:t>
            </a:r>
            <a:r>
              <a:rPr lang="en-US" altLang="zh-CN" sz="1200" dirty="0"/>
              <a:t> Li, Benyou Wang. Apollo: A Lightweight Multilingual Medical LLM towards Democratizing Medical AI to 6B People. </a:t>
            </a:r>
            <a:r>
              <a:rPr lang="en-US" altLang="zh-CN" sz="1200" dirty="0">
                <a:hlinkClick r:id="rId3"/>
              </a:rPr>
              <a:t>https://arxiv.org/abs/2403.03640</a:t>
            </a:r>
            <a:endParaRPr lang="en-US" altLang="zh-CN" sz="1200" dirty="0"/>
          </a:p>
          <a:p>
            <a:r>
              <a:rPr lang="en-US" altLang="zh-CN" sz="1200" dirty="0"/>
              <a:t>[2] </a:t>
            </a:r>
            <a:r>
              <a:rPr lang="en-US" altLang="zh-CN" sz="1200" dirty="0" err="1"/>
              <a:t>Guorui</a:t>
            </a:r>
            <a:r>
              <a:rPr lang="en-US" altLang="zh-CN" sz="1200" dirty="0"/>
              <a:t> Zheng, </a:t>
            </a:r>
            <a:r>
              <a:rPr lang="en-US" altLang="zh-CN" sz="1200" dirty="0" err="1"/>
              <a:t>Xidong</a:t>
            </a:r>
            <a:r>
              <a:rPr lang="en-US" altLang="zh-CN" sz="1200" dirty="0"/>
              <a:t> Wang, </a:t>
            </a:r>
            <a:r>
              <a:rPr lang="en-US" altLang="zh-CN" sz="1200" dirty="0" err="1"/>
              <a:t>Juhao</a:t>
            </a:r>
            <a:r>
              <a:rPr lang="en-US" altLang="zh-CN" sz="1200" dirty="0"/>
              <a:t> Liang, </a:t>
            </a:r>
            <a:r>
              <a:rPr lang="en-US" altLang="zh-CN" sz="1200" dirty="0" err="1"/>
              <a:t>Nuo</a:t>
            </a:r>
            <a:r>
              <a:rPr lang="en-US" altLang="zh-CN" sz="1200" dirty="0"/>
              <a:t> Chen, </a:t>
            </a:r>
            <a:r>
              <a:rPr lang="en-US" altLang="zh-CN" sz="1200" dirty="0" err="1"/>
              <a:t>Yuping</a:t>
            </a:r>
            <a:r>
              <a:rPr lang="en-US" altLang="zh-CN" sz="1200" dirty="0"/>
              <a:t> Zheng, Benyou Wang. Efficiently Democratizing Medical LLMs for 50 Languages via a Mixture of Language Family Experts.  ICLR 2025</a:t>
            </a:r>
            <a:endParaRPr lang="zh-CN" altLang="en-US" sz="1200" dirty="0"/>
          </a:p>
        </p:txBody>
      </p:sp>
      <p:sp>
        <p:nvSpPr>
          <p:cNvPr id="10" name="内容占位符 2"/>
          <p:cNvSpPr>
            <a:spLocks noGrp="1"/>
          </p:cNvSpPr>
          <p:nvPr>
            <p:ph idx="1"/>
          </p:nvPr>
        </p:nvSpPr>
        <p:spPr>
          <a:xfrm>
            <a:off x="942710" y="2227226"/>
            <a:ext cx="3455821" cy="3447832"/>
          </a:xfrm>
        </p:spPr>
        <p:txBody>
          <a:bodyPr anchor="t">
            <a:normAutofit/>
          </a:bodyPr>
          <a:lstStyle/>
          <a:p>
            <a:pPr marL="0" indent="0">
              <a:buNone/>
            </a:pPr>
            <a:r>
              <a:rPr lang="en-US" altLang="zh-CN" dirty="0"/>
              <a:t>Motivations:</a:t>
            </a:r>
          </a:p>
          <a:p>
            <a:r>
              <a:rPr lang="en-US" altLang="zh-CN" dirty="0"/>
              <a:t>Medical knowledges might be agnostic to languages </a:t>
            </a:r>
          </a:p>
          <a:p>
            <a:r>
              <a:rPr lang="en-US" altLang="zh-CN" dirty="0"/>
              <a:t>It lacks rich medical corpora for some low-resources languages</a:t>
            </a:r>
          </a:p>
          <a:p>
            <a:pPr marL="0" indent="0">
              <a:buNone/>
            </a:pPr>
            <a:endParaRPr lang="zh-CN" altLang="en-US" dirty="0"/>
          </a:p>
        </p:txBody>
      </p:sp>
      <p:pic>
        <p:nvPicPr>
          <p:cNvPr id="11" name="Picture 10"/>
          <p:cNvPicPr>
            <a:picLocks noChangeAspect="1"/>
          </p:cNvPicPr>
          <p:nvPr/>
        </p:nvPicPr>
        <p:blipFill>
          <a:blip r:embed="rId4"/>
          <a:stretch>
            <a:fillRect/>
          </a:stretch>
        </p:blipFill>
        <p:spPr>
          <a:xfrm>
            <a:off x="4835671" y="2164617"/>
            <a:ext cx="5915599" cy="2922808"/>
          </a:xfrm>
          <a:prstGeom prst="rect">
            <a:avLst/>
          </a:prstGeom>
        </p:spPr>
      </p:pic>
      <p:sp>
        <p:nvSpPr>
          <p:cNvPr id="12" name="Rectangle 11"/>
          <p:cNvSpPr/>
          <p:nvPr/>
        </p:nvSpPr>
        <p:spPr>
          <a:xfrm>
            <a:off x="1936484" y="5359507"/>
            <a:ext cx="8063489" cy="369332"/>
          </a:xfrm>
          <a:prstGeom prst="rect">
            <a:avLst/>
          </a:prstGeom>
        </p:spPr>
        <p:txBody>
          <a:bodyPr wrap="none">
            <a:spAutoFit/>
          </a:bodyPr>
          <a:lstStyle/>
          <a:p>
            <a:r>
              <a:rPr lang="en-US" altLang="zh-CN" dirty="0"/>
              <a:t>“Be </a:t>
            </a:r>
            <a:r>
              <a:rPr lang="zh-CN" altLang="en-US" dirty="0"/>
              <a:t>vaccinated </a:t>
            </a:r>
            <a:r>
              <a:rPr lang="en-US" altLang="zh-CN" dirty="0"/>
              <a:t>could reduce the symptom of COVID-19”, it works for every language!</a:t>
            </a:r>
          </a:p>
        </p:txBody>
      </p:sp>
      <p:sp>
        <p:nvSpPr>
          <p:cNvPr id="13" name="Rectangle 12"/>
          <p:cNvSpPr/>
          <p:nvPr/>
        </p:nvSpPr>
        <p:spPr>
          <a:xfrm>
            <a:off x="831750" y="1355825"/>
            <a:ext cx="5825313" cy="523220"/>
          </a:xfrm>
          <a:prstGeom prst="rect">
            <a:avLst/>
          </a:prstGeom>
        </p:spPr>
        <p:txBody>
          <a:bodyPr wrap="none">
            <a:spAutoFit/>
          </a:bodyPr>
          <a:lstStyle/>
          <a:p>
            <a:r>
              <a:rPr lang="zh-CN" altLang="en-US" sz="2800" dirty="0">
                <a:solidFill>
                  <a:srgbClr val="FF0000"/>
                </a:solidFill>
              </a:rPr>
              <a:t>Democratizing Medical AI to 6B People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17" y="274638"/>
            <a:ext cx="9832134" cy="704180"/>
          </a:xfrm>
        </p:spPr>
        <p:txBody>
          <a:bodyPr/>
          <a:lstStyle/>
          <a:p>
            <a:r>
              <a:rPr lang="en-US" altLang="zh-CN" dirty="0"/>
              <a:t>On the complementarity between languages</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28</a:t>
            </a:fld>
            <a:endParaRPr lang="zh-CN" altLang="en-US" strike="noStrike" noProof="1">
              <a:latin typeface="Arial" panose="020B060402020209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17" y="1735582"/>
            <a:ext cx="11002911" cy="3620005"/>
          </a:xfrm>
          <a:prstGeom prst="rect">
            <a:avLst/>
          </a:prstGeom>
        </p:spPr>
      </p:pic>
      <p:sp>
        <p:nvSpPr>
          <p:cNvPr id="9" name="TextBox 8"/>
          <p:cNvSpPr txBox="1"/>
          <p:nvPr/>
        </p:nvSpPr>
        <p:spPr>
          <a:xfrm>
            <a:off x="4279037" y="5657600"/>
            <a:ext cx="4891597" cy="369332"/>
          </a:xfrm>
          <a:prstGeom prst="rect">
            <a:avLst/>
          </a:prstGeom>
          <a:noFill/>
        </p:spPr>
        <p:txBody>
          <a:bodyPr wrap="square" rtlCol="0">
            <a:spAutoFit/>
          </a:bodyPr>
          <a:lstStyle/>
          <a:p>
            <a:r>
              <a:rPr lang="en-US" altLang="zh-CN" dirty="0"/>
              <a:t>Average accuracy in individual languages</a:t>
            </a:r>
            <a:endParaRPr lang="zh-CN" altLang="en-US"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V) Apollo, the first multilingual medical LLMs</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29</a:t>
            </a:fld>
            <a:endParaRPr lang="zh-CN" altLang="en-US" strike="noStrike" noProof="1">
              <a:latin typeface="Arial" panose="020B0604020202090204" pitchFamily="34" charset="0"/>
            </a:endParaRPr>
          </a:p>
        </p:txBody>
      </p:sp>
      <p:sp>
        <p:nvSpPr>
          <p:cNvPr id="6" name="Rectangle 5"/>
          <p:cNvSpPr/>
          <p:nvPr/>
        </p:nvSpPr>
        <p:spPr>
          <a:xfrm>
            <a:off x="563617" y="5706634"/>
            <a:ext cx="11348076" cy="830997"/>
          </a:xfrm>
          <a:prstGeom prst="rect">
            <a:avLst/>
          </a:prstGeom>
        </p:spPr>
        <p:txBody>
          <a:bodyPr wrap="square">
            <a:spAutoFit/>
          </a:bodyPr>
          <a:lstStyle/>
          <a:p>
            <a:r>
              <a:rPr lang="en-US" altLang="zh-CN" sz="1200" dirty="0"/>
              <a:t>[1] </a:t>
            </a:r>
            <a:r>
              <a:rPr lang="en-US" altLang="zh-CN" sz="1200" dirty="0" err="1"/>
              <a:t>Xidong</a:t>
            </a:r>
            <a:r>
              <a:rPr lang="en-US" altLang="zh-CN" sz="1200" dirty="0"/>
              <a:t> Wang, </a:t>
            </a:r>
            <a:r>
              <a:rPr lang="en-US" altLang="zh-CN" sz="1200" dirty="0" err="1"/>
              <a:t>Nuo</a:t>
            </a:r>
            <a:r>
              <a:rPr lang="en-US" altLang="zh-CN" sz="1200" dirty="0"/>
              <a:t> Chen, </a:t>
            </a:r>
            <a:r>
              <a:rPr lang="en-US" altLang="zh-CN" sz="1200" dirty="0" err="1"/>
              <a:t>Junyin</a:t>
            </a:r>
            <a:r>
              <a:rPr lang="en-US" altLang="zh-CN" sz="1200" dirty="0"/>
              <a:t> Chen, </a:t>
            </a:r>
            <a:r>
              <a:rPr lang="en-US" altLang="zh-CN" sz="1200" dirty="0" err="1"/>
              <a:t>Yidong</a:t>
            </a:r>
            <a:r>
              <a:rPr lang="en-US" altLang="zh-CN" sz="1200" dirty="0"/>
              <a:t> Wang, </a:t>
            </a:r>
            <a:r>
              <a:rPr lang="en-US" altLang="zh-CN" sz="1200" dirty="0" err="1"/>
              <a:t>Guorui</a:t>
            </a:r>
            <a:r>
              <a:rPr lang="en-US" altLang="zh-CN" sz="1200" dirty="0"/>
              <a:t> Zhen, </a:t>
            </a:r>
            <a:r>
              <a:rPr lang="en-US" altLang="zh-CN" sz="1200" dirty="0" err="1"/>
              <a:t>Chunxian</a:t>
            </a:r>
            <a:r>
              <a:rPr lang="en-US" altLang="zh-CN" sz="1200" dirty="0"/>
              <a:t> Zhang, </a:t>
            </a:r>
            <a:r>
              <a:rPr lang="en-US" altLang="zh-CN" sz="1200" dirty="0" err="1"/>
              <a:t>Xiangbo</a:t>
            </a:r>
            <a:r>
              <a:rPr lang="en-US" altLang="zh-CN" sz="1200" dirty="0"/>
              <a:t> Wu, Yan Hu, </a:t>
            </a:r>
            <a:r>
              <a:rPr lang="en-US" altLang="zh-CN" sz="1200" dirty="0" err="1"/>
              <a:t>Anningzhe</a:t>
            </a:r>
            <a:r>
              <a:rPr lang="en-US" altLang="zh-CN" sz="1200" dirty="0"/>
              <a:t> Gao, Xiang Wan, </a:t>
            </a:r>
            <a:r>
              <a:rPr lang="en-US" altLang="zh-CN" sz="1200" dirty="0" err="1"/>
              <a:t>Haizhou</a:t>
            </a:r>
            <a:r>
              <a:rPr lang="en-US" altLang="zh-CN" sz="1200" dirty="0"/>
              <a:t> Li, Benyou Wang. Apollo: A Lightweight Multilingual Medical LLM towards Democratizing Medical AI to 6B People. </a:t>
            </a:r>
            <a:r>
              <a:rPr lang="en-US" altLang="zh-CN" sz="1200" dirty="0">
                <a:hlinkClick r:id="rId3"/>
              </a:rPr>
              <a:t>https://arxiv.org/abs/2403.03640</a:t>
            </a:r>
            <a:endParaRPr lang="en-US" altLang="zh-CN" sz="1200" dirty="0"/>
          </a:p>
          <a:p>
            <a:r>
              <a:rPr lang="en-US" altLang="zh-CN" sz="1200" dirty="0"/>
              <a:t>[2] </a:t>
            </a:r>
            <a:r>
              <a:rPr lang="en-US" altLang="zh-CN" sz="1200" dirty="0" err="1"/>
              <a:t>Guorui</a:t>
            </a:r>
            <a:r>
              <a:rPr lang="en-US" altLang="zh-CN" sz="1200" dirty="0"/>
              <a:t> Zheng, </a:t>
            </a:r>
            <a:r>
              <a:rPr lang="en-US" altLang="zh-CN" sz="1200" dirty="0" err="1"/>
              <a:t>Xidong</a:t>
            </a:r>
            <a:r>
              <a:rPr lang="en-US" altLang="zh-CN" sz="1200" dirty="0"/>
              <a:t> Wang, </a:t>
            </a:r>
            <a:r>
              <a:rPr lang="en-US" altLang="zh-CN" sz="1200" dirty="0" err="1"/>
              <a:t>Juhao</a:t>
            </a:r>
            <a:r>
              <a:rPr lang="en-US" altLang="zh-CN" sz="1200" dirty="0"/>
              <a:t> Liang, </a:t>
            </a:r>
            <a:r>
              <a:rPr lang="en-US" altLang="zh-CN" sz="1200" dirty="0" err="1"/>
              <a:t>Nuo</a:t>
            </a:r>
            <a:r>
              <a:rPr lang="en-US" altLang="zh-CN" sz="1200" dirty="0"/>
              <a:t> Chen, </a:t>
            </a:r>
            <a:r>
              <a:rPr lang="en-US" altLang="zh-CN" sz="1200" dirty="0" err="1"/>
              <a:t>Yuping</a:t>
            </a:r>
            <a:r>
              <a:rPr lang="en-US" altLang="zh-CN" sz="1200" dirty="0"/>
              <a:t> Zheng, Benyou Wang. Efficiently Democratizing Medical LLMs for 50 Languages via a Mixture of Language Family Experts.  ICLR 2025</a:t>
            </a:r>
            <a:endParaRPr lang="zh-CN" alt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481" y="1194059"/>
            <a:ext cx="7215038" cy="4351928"/>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17" y="274638"/>
            <a:ext cx="7987841" cy="704180"/>
          </a:xfrm>
        </p:spPr>
        <p:txBody>
          <a:bodyPr/>
          <a:lstStyle/>
          <a:p>
            <a:r>
              <a:rPr lang="en-US" altLang="zh-CN" dirty="0"/>
              <a:t>Timeline</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3</a:t>
            </a:fld>
            <a:endParaRPr lang="zh-CN" altLang="en-US" strike="noStrike" noProof="1">
              <a:latin typeface="Arial" panose="020B0604020202090204" pitchFamily="34" charset="0"/>
            </a:endParaRPr>
          </a:p>
        </p:txBody>
      </p:sp>
      <p:sp>
        <p:nvSpPr>
          <p:cNvPr id="5" name="Rectangle 4"/>
          <p:cNvSpPr/>
          <p:nvPr/>
        </p:nvSpPr>
        <p:spPr>
          <a:xfrm>
            <a:off x="243323" y="1236787"/>
            <a:ext cx="10964540" cy="3970318"/>
          </a:xfrm>
          <a:prstGeom prst="rect">
            <a:avLst/>
          </a:prstGeom>
        </p:spPr>
        <p:txBody>
          <a:bodyPr wrap="none">
            <a:spAutoFit/>
          </a:bodyPr>
          <a:lstStyle/>
          <a:p>
            <a:endParaRPr lang="en-US" altLang="zh-CN" dirty="0"/>
          </a:p>
          <a:p>
            <a:pPr marL="285750" indent="-285750">
              <a:buFont typeface="Arial" panose="020B0604020202090204" pitchFamily="34" charset="0"/>
              <a:buChar char="•"/>
            </a:pPr>
            <a:r>
              <a:rPr lang="en-US" altLang="zh-CN" dirty="0"/>
              <a:t>2023 May, </a:t>
            </a:r>
            <a:r>
              <a:rPr lang="en-US" altLang="zh-CN" b="1" dirty="0" err="1"/>
              <a:t>HuatuoGPT</a:t>
            </a:r>
            <a:r>
              <a:rPr lang="en-US" altLang="zh-CN" dirty="0"/>
              <a:t>: Taming Language Models to Be a Doctor. </a:t>
            </a:r>
            <a:r>
              <a:rPr lang="en-US" altLang="zh-CN" b="1" dirty="0"/>
              <a:t>Findings of EMNLP 2023.</a:t>
            </a:r>
          </a:p>
          <a:p>
            <a:pPr marL="285750" indent="-285750">
              <a:buFont typeface="Arial" panose="020B0604020202090204" pitchFamily="34" charset="0"/>
              <a:buChar char="•"/>
            </a:pPr>
            <a:r>
              <a:rPr lang="en-US" altLang="zh-CN" b="1" dirty="0"/>
              <a:t>2023 May, </a:t>
            </a:r>
            <a:r>
              <a:rPr lang="en-US" altLang="zh-CN" dirty="0"/>
              <a:t>Huatuo-26M: the largest medical QA dataset</a:t>
            </a:r>
            <a:endParaRPr lang="en-US" altLang="zh-CN" b="1" dirty="0"/>
          </a:p>
          <a:p>
            <a:pPr marL="285750" indent="-285750">
              <a:buFont typeface="Arial" panose="020B0604020202090204" pitchFamily="34" charset="0"/>
              <a:buChar char="•"/>
            </a:pPr>
            <a:r>
              <a:rPr lang="en-US" altLang="zh-CN" dirty="0"/>
              <a:t>2023 Nov, </a:t>
            </a:r>
            <a:r>
              <a:rPr lang="en-US" altLang="zh-CN" b="1" dirty="0" err="1"/>
              <a:t>HuatuoGPT</a:t>
            </a:r>
            <a:r>
              <a:rPr lang="en-US" altLang="zh-CN" b="1" dirty="0"/>
              <a:t>-II</a:t>
            </a:r>
            <a:r>
              <a:rPr lang="en-US" altLang="zh-CN" dirty="0"/>
              <a:t>: One-stage Training for Medical Adaptation of LLMs. </a:t>
            </a:r>
            <a:r>
              <a:rPr lang="en-US" altLang="zh-CN" b="1" dirty="0"/>
              <a:t>COLM 2024.</a:t>
            </a:r>
          </a:p>
          <a:p>
            <a:pPr marL="285750" indent="-285750">
              <a:buFont typeface="Arial" panose="020B0604020202090204" pitchFamily="34" charset="0"/>
              <a:buChar char="•"/>
            </a:pPr>
            <a:r>
              <a:rPr lang="en-US" altLang="zh-CN" b="1" dirty="0"/>
              <a:t>2023 </a:t>
            </a:r>
            <a:r>
              <a:rPr lang="zh-CN" altLang="en-US" b="1" dirty="0"/>
              <a:t> </a:t>
            </a:r>
            <a:r>
              <a:rPr lang="en-US" altLang="zh-CN" dirty="0"/>
              <a:t>CMB benchmark, a popular Chinese benchmark on Medical domain.</a:t>
            </a:r>
          </a:p>
          <a:p>
            <a:pPr marL="285750" indent="-285750">
              <a:buFont typeface="Arial" panose="020B0604020202090204" pitchFamily="34" charset="0"/>
              <a:buChar char="•"/>
            </a:pPr>
            <a:r>
              <a:rPr lang="en-US" altLang="zh-CN" b="1" dirty="0"/>
              <a:t>2024 March, Apollo: </a:t>
            </a:r>
            <a:r>
              <a:rPr lang="en-US" altLang="zh-CN" dirty="0"/>
              <a:t>multilingual medical LLMs for 6 languages</a:t>
            </a:r>
            <a:endParaRPr lang="en-US" altLang="zh-CN" b="1" dirty="0"/>
          </a:p>
          <a:p>
            <a:pPr marL="285750" indent="-285750">
              <a:buFont typeface="Arial" panose="020B0604020202090204" pitchFamily="34" charset="0"/>
              <a:buChar char="•"/>
            </a:pPr>
            <a:r>
              <a:rPr lang="en-US" altLang="zh-CN" dirty="0"/>
              <a:t>2024 June, </a:t>
            </a:r>
            <a:r>
              <a:rPr lang="en-US" altLang="zh-CN" b="1" dirty="0" err="1"/>
              <a:t>HuatuoGPT</a:t>
            </a:r>
            <a:r>
              <a:rPr lang="en-US" altLang="zh-CN" b="1" dirty="0"/>
              <a:t>-Vision</a:t>
            </a:r>
            <a:r>
              <a:rPr lang="en-US" altLang="zh-CN" dirty="0"/>
              <a:t>: Injecting Medical Visual Knowledge into Multimodal LLMs at Scale. </a:t>
            </a:r>
            <a:r>
              <a:rPr lang="en-US" altLang="zh-CN" b="1" dirty="0"/>
              <a:t>EMNLP 2024</a:t>
            </a:r>
            <a:r>
              <a:rPr lang="en-US" altLang="zh-CN" dirty="0"/>
              <a:t>.</a:t>
            </a:r>
          </a:p>
          <a:p>
            <a:pPr marL="285750" indent="-285750">
              <a:buFont typeface="Arial" panose="020B0604020202090204" pitchFamily="34" charset="0"/>
              <a:buChar char="•"/>
            </a:pPr>
            <a:r>
              <a:rPr lang="en-US" altLang="zh-CN" dirty="0"/>
              <a:t>2024 Oct, </a:t>
            </a:r>
            <a:r>
              <a:rPr lang="en-US" altLang="zh-CN" dirty="0" err="1"/>
              <a:t>HuatuoGPT</a:t>
            </a:r>
            <a:r>
              <a:rPr lang="en-US" altLang="zh-CN" dirty="0"/>
              <a:t> deployed in 12 local hospitals</a:t>
            </a:r>
          </a:p>
          <a:p>
            <a:pPr marL="285750" indent="-285750">
              <a:buFont typeface="Arial" panose="020B0604020202090204" pitchFamily="34" charset="0"/>
              <a:buChar char="•"/>
            </a:pPr>
            <a:r>
              <a:rPr lang="en-US" altLang="zh-CN" dirty="0"/>
              <a:t>2024 Nov. </a:t>
            </a:r>
            <a:r>
              <a:rPr lang="en-US" altLang="zh-CN" b="1" dirty="0"/>
              <a:t>Apollo 2: </a:t>
            </a:r>
            <a:r>
              <a:rPr lang="en-US" altLang="zh-CN" dirty="0"/>
              <a:t>multilingual medical LLMs for 50 languages</a:t>
            </a:r>
          </a:p>
          <a:p>
            <a:pPr marL="285750" indent="-285750">
              <a:buFont typeface="Arial" panose="020B0604020202090204" pitchFamily="34" charset="0"/>
              <a:buChar char="•"/>
            </a:pPr>
            <a:r>
              <a:rPr lang="en-US" altLang="zh-CN" dirty="0"/>
              <a:t>2024 Dec, </a:t>
            </a:r>
            <a:r>
              <a:rPr lang="en-US" altLang="zh-CN" b="1" dirty="0"/>
              <a:t>HuatuoGPT-o1</a:t>
            </a:r>
            <a:r>
              <a:rPr lang="en-US" altLang="zh-CN" dirty="0"/>
              <a:t>: Towards Medical Complex Reasoning with LLMs</a:t>
            </a:r>
          </a:p>
          <a:p>
            <a:pPr marL="285750" indent="-285750">
              <a:buFont typeface="Arial" panose="020B0604020202090204" pitchFamily="34" charset="0"/>
              <a:buChar char="•"/>
            </a:pPr>
            <a:r>
              <a:rPr lang="en-US" altLang="zh-CN" dirty="0"/>
              <a:t>2025 June, </a:t>
            </a:r>
            <a:r>
              <a:rPr lang="en-US" altLang="zh-CN" dirty="0" err="1"/>
              <a:t>MedGen</a:t>
            </a:r>
            <a:r>
              <a:rPr lang="en-US" altLang="zh-CN" dirty="0"/>
              <a:t>: the medical video generation model</a:t>
            </a:r>
          </a:p>
          <a:p>
            <a:pPr marL="285750" indent="-285750">
              <a:buFont typeface="Arial" panose="020B0604020202090204" pitchFamily="34" charset="0"/>
              <a:buChar char="•"/>
            </a:pPr>
            <a:r>
              <a:rPr lang="en-US" altLang="zh-CN" dirty="0"/>
              <a:t>2025 August, </a:t>
            </a:r>
            <a:r>
              <a:rPr lang="en-US" altLang="zh-CN" dirty="0" err="1"/>
              <a:t>ShizhenGPT</a:t>
            </a:r>
            <a:r>
              <a:rPr lang="en-US" altLang="zh-CN" dirty="0"/>
              <a:t> : the first medical LLMs supporting full modalities for the traditional medicine</a:t>
            </a:r>
          </a:p>
          <a:p>
            <a:pPr marL="285750" indent="-285750">
              <a:buFont typeface="Arial" panose="020B0604020202090204" pitchFamily="34" charset="0"/>
              <a:buChar char="•"/>
            </a:pPr>
            <a:r>
              <a:rPr lang="en-US" altLang="zh-CN" dirty="0"/>
              <a:t>2025 Dec., </a:t>
            </a:r>
            <a:r>
              <a:rPr lang="en-US" altLang="zh-CN" dirty="0" err="1"/>
              <a:t>DentalGPT</a:t>
            </a:r>
            <a:r>
              <a:rPr lang="en-US" altLang="zh-CN" dirty="0"/>
              <a:t>: a specified LLM (</a:t>
            </a:r>
            <a:r>
              <a:rPr lang="zh-CN" altLang="en-US" dirty="0"/>
              <a:t>牙科大模型</a:t>
            </a:r>
            <a:r>
              <a:rPr lang="en-US" altLang="zh-CN" dirty="0"/>
              <a:t>) </a:t>
            </a:r>
          </a:p>
          <a:p>
            <a:endParaRPr lang="zh-CN" altLang="en-US" b="1" dirty="0"/>
          </a:p>
        </p:txBody>
      </p:sp>
      <p:sp>
        <p:nvSpPr>
          <p:cNvPr id="6" name="Rectangle 5"/>
          <p:cNvSpPr/>
          <p:nvPr/>
        </p:nvSpPr>
        <p:spPr>
          <a:xfrm>
            <a:off x="365891" y="4929967"/>
            <a:ext cx="11460217" cy="1477328"/>
          </a:xfrm>
          <a:prstGeom prst="rect">
            <a:avLst/>
          </a:prstGeom>
        </p:spPr>
        <p:txBody>
          <a:bodyPr wrap="square">
            <a:spAutoFit/>
          </a:bodyPr>
          <a:lstStyle/>
          <a:p>
            <a:r>
              <a:rPr lang="en-US" altLang="zh-CN" sz="900" dirty="0"/>
              <a:t>[1] </a:t>
            </a:r>
            <a:r>
              <a:rPr lang="en-US" altLang="zh-CN" sz="900" dirty="0" err="1"/>
              <a:t>Junying</a:t>
            </a:r>
            <a:r>
              <a:rPr lang="en-US" altLang="zh-CN" sz="900" dirty="0"/>
              <a:t> Chen, </a:t>
            </a:r>
            <a:r>
              <a:rPr lang="en-US" altLang="zh-CN" sz="900" dirty="0" err="1"/>
              <a:t>Zhenyang</a:t>
            </a:r>
            <a:r>
              <a:rPr lang="en-US" altLang="zh-CN" sz="900" dirty="0"/>
              <a:t> Cai, </a:t>
            </a:r>
            <a:r>
              <a:rPr lang="en-US" altLang="zh-CN" sz="900" dirty="0" err="1"/>
              <a:t>Ke</a:t>
            </a:r>
            <a:r>
              <a:rPr lang="en-US" altLang="zh-CN" sz="900" dirty="0"/>
              <a:t> Ji, </a:t>
            </a:r>
            <a:r>
              <a:rPr lang="en-US" altLang="zh-CN" sz="900" dirty="0" err="1"/>
              <a:t>Xidong</a:t>
            </a:r>
            <a:r>
              <a:rPr lang="en-US" altLang="zh-CN" sz="900" dirty="0"/>
              <a:t> Wang, </a:t>
            </a:r>
            <a:r>
              <a:rPr lang="en-US" altLang="zh-CN" sz="900" dirty="0" err="1"/>
              <a:t>Wanlong</a:t>
            </a:r>
            <a:r>
              <a:rPr lang="en-US" altLang="zh-CN" sz="900" dirty="0"/>
              <a:t> Liu, </a:t>
            </a:r>
            <a:r>
              <a:rPr lang="en-US" altLang="zh-CN" sz="900" dirty="0" err="1"/>
              <a:t>Rongsheng</a:t>
            </a:r>
            <a:r>
              <a:rPr lang="en-US" altLang="zh-CN" sz="900" dirty="0"/>
              <a:t> Wang, </a:t>
            </a:r>
            <a:r>
              <a:rPr lang="en-US" altLang="zh-CN" sz="900" dirty="0" err="1"/>
              <a:t>Jianye</a:t>
            </a:r>
            <a:r>
              <a:rPr lang="en-US" altLang="zh-CN" sz="900" dirty="0"/>
              <a:t> Hou, </a:t>
            </a:r>
            <a:r>
              <a:rPr lang="en-US" altLang="zh-CN" sz="900" b="1" dirty="0"/>
              <a:t>Benyou Wang</a:t>
            </a:r>
            <a:r>
              <a:rPr lang="en-US" altLang="zh-CN" sz="900" dirty="0"/>
              <a:t>. HuatuoGPT-o1, Towards Medical Complex Reasoning with LLMs. </a:t>
            </a:r>
            <a:r>
              <a:rPr lang="en-US" altLang="zh-CN" sz="900" dirty="0">
                <a:hlinkClick r:id="rId3"/>
              </a:rPr>
              <a:t>https://arxiv.org/abs/2412.18925</a:t>
            </a:r>
            <a:endParaRPr lang="en-US" altLang="zh-CN" sz="900" dirty="0"/>
          </a:p>
          <a:p>
            <a:r>
              <a:rPr lang="en-US" altLang="zh-CN" sz="900" dirty="0"/>
              <a:t>[2] </a:t>
            </a:r>
            <a:r>
              <a:rPr lang="en-US" altLang="zh-CN" sz="900" dirty="0" err="1"/>
              <a:t>Junying</a:t>
            </a:r>
            <a:r>
              <a:rPr lang="en-US" altLang="zh-CN" sz="900" dirty="0"/>
              <a:t> Chen, </a:t>
            </a:r>
            <a:r>
              <a:rPr lang="en-US" altLang="zh-CN" sz="900" dirty="0" err="1"/>
              <a:t>Ruyi</a:t>
            </a:r>
            <a:r>
              <a:rPr lang="en-US" altLang="zh-CN" sz="900" dirty="0"/>
              <a:t> Ouyang, </a:t>
            </a:r>
            <a:r>
              <a:rPr lang="en-US" altLang="zh-CN" sz="900" dirty="0" err="1"/>
              <a:t>Anningzhe</a:t>
            </a:r>
            <a:r>
              <a:rPr lang="en-US" altLang="zh-CN" sz="900" dirty="0"/>
              <a:t> Gao, </a:t>
            </a:r>
            <a:r>
              <a:rPr lang="en-US" altLang="zh-CN" sz="900" dirty="0" err="1"/>
              <a:t>Shunian</a:t>
            </a:r>
            <a:r>
              <a:rPr lang="en-US" altLang="zh-CN" sz="900" dirty="0"/>
              <a:t> Chen, </a:t>
            </a:r>
            <a:r>
              <a:rPr lang="en-US" altLang="zh-CN" sz="900" dirty="0" err="1"/>
              <a:t>Guiming</a:t>
            </a:r>
            <a:r>
              <a:rPr lang="en-US" altLang="zh-CN" sz="900" dirty="0"/>
              <a:t> Hardy Chen, </a:t>
            </a:r>
            <a:r>
              <a:rPr lang="en-US" altLang="zh-CN" sz="900" dirty="0" err="1"/>
              <a:t>Xidong</a:t>
            </a:r>
            <a:r>
              <a:rPr lang="en-US" altLang="zh-CN" sz="900" dirty="0"/>
              <a:t> Wang, </a:t>
            </a:r>
            <a:r>
              <a:rPr lang="en-US" altLang="zh-CN" sz="900" dirty="0" err="1"/>
              <a:t>Ruifei</a:t>
            </a:r>
            <a:r>
              <a:rPr lang="en-US" altLang="zh-CN" sz="900" dirty="0"/>
              <a:t> Zhang, </a:t>
            </a:r>
            <a:r>
              <a:rPr lang="en-US" altLang="zh-CN" sz="900" dirty="0" err="1"/>
              <a:t>Zhenyang</a:t>
            </a:r>
            <a:r>
              <a:rPr lang="en-US" altLang="zh-CN" sz="900" dirty="0"/>
              <a:t> Cai, </a:t>
            </a:r>
            <a:r>
              <a:rPr lang="en-US" altLang="zh-CN" sz="900" dirty="0" err="1"/>
              <a:t>Ke</a:t>
            </a:r>
            <a:r>
              <a:rPr lang="en-US" altLang="zh-CN" sz="900" dirty="0"/>
              <a:t> Ji, </a:t>
            </a:r>
            <a:r>
              <a:rPr lang="en-US" altLang="zh-CN" sz="900" dirty="0" err="1"/>
              <a:t>Guangjun</a:t>
            </a:r>
            <a:r>
              <a:rPr lang="en-US" altLang="zh-CN" sz="900" dirty="0"/>
              <a:t> Yu, Xiang Wan, </a:t>
            </a:r>
            <a:r>
              <a:rPr lang="en-US" altLang="zh-CN" sz="900" b="1" dirty="0"/>
              <a:t>Benyou Wang</a:t>
            </a:r>
            <a:r>
              <a:rPr lang="en-US" altLang="zh-CN" sz="900" dirty="0"/>
              <a:t>. </a:t>
            </a:r>
            <a:r>
              <a:rPr lang="en-US" altLang="zh-CN" sz="900" dirty="0" err="1"/>
              <a:t>HuatuoGPT</a:t>
            </a:r>
            <a:r>
              <a:rPr lang="en-US" altLang="zh-CN" sz="900" dirty="0"/>
              <a:t>-Vision, Towards Injecting Medical Visual Knowledge into Multimodal LLMs at Scale. </a:t>
            </a:r>
            <a:r>
              <a:rPr lang="en-US" altLang="zh-CN" sz="900" dirty="0">
                <a:hlinkClick r:id="rId4"/>
              </a:rPr>
              <a:t>https://arxiv.org/abs/2406.19280</a:t>
            </a:r>
            <a:r>
              <a:rPr lang="en-US" altLang="zh-CN" sz="900" dirty="0"/>
              <a:t>. EMNLP 2024</a:t>
            </a:r>
          </a:p>
          <a:p>
            <a:r>
              <a:rPr lang="en-US" altLang="zh-CN" sz="900" dirty="0"/>
              <a:t>[3] </a:t>
            </a:r>
            <a:r>
              <a:rPr lang="en-US" altLang="zh-CN" sz="900" dirty="0" err="1"/>
              <a:t>Junying</a:t>
            </a:r>
            <a:r>
              <a:rPr lang="en-US" altLang="zh-CN" sz="900" dirty="0"/>
              <a:t> Chen, </a:t>
            </a:r>
            <a:r>
              <a:rPr lang="en-US" altLang="zh-CN" sz="900" dirty="0" err="1"/>
              <a:t>Xidong</a:t>
            </a:r>
            <a:r>
              <a:rPr lang="en-US" altLang="zh-CN" sz="900" dirty="0"/>
              <a:t> Wang, </a:t>
            </a:r>
            <a:r>
              <a:rPr lang="en-US" altLang="zh-CN" sz="900" dirty="0" err="1"/>
              <a:t>Anningzhe</a:t>
            </a:r>
            <a:r>
              <a:rPr lang="en-US" altLang="zh-CN" sz="900" dirty="0"/>
              <a:t> Gao#, Feng Jiang, </a:t>
            </a:r>
            <a:r>
              <a:rPr lang="en-US" altLang="zh-CN" sz="900" dirty="0" err="1"/>
              <a:t>Shunian</a:t>
            </a:r>
            <a:r>
              <a:rPr lang="en-US" altLang="zh-CN" sz="900" dirty="0"/>
              <a:t> Chen, </a:t>
            </a:r>
            <a:r>
              <a:rPr lang="en-US" altLang="zh-CN" sz="900" dirty="0" err="1"/>
              <a:t>Hongbo</a:t>
            </a:r>
            <a:r>
              <a:rPr lang="en-US" altLang="zh-CN" sz="900" dirty="0"/>
              <a:t> Zhang, </a:t>
            </a:r>
            <a:r>
              <a:rPr lang="en-US" altLang="zh-CN" sz="900" dirty="0" err="1"/>
              <a:t>Dingjie</a:t>
            </a:r>
            <a:r>
              <a:rPr lang="en-US" altLang="zh-CN" sz="900" dirty="0"/>
              <a:t> Song, </a:t>
            </a:r>
            <a:r>
              <a:rPr lang="en-US" altLang="zh-CN" sz="900" dirty="0" err="1"/>
              <a:t>Wenya</a:t>
            </a:r>
            <a:r>
              <a:rPr lang="en-US" altLang="zh-CN" sz="900" dirty="0"/>
              <a:t> </a:t>
            </a:r>
            <a:r>
              <a:rPr lang="en-US" altLang="zh-CN" sz="900" dirty="0" err="1"/>
              <a:t>Xie</a:t>
            </a:r>
            <a:r>
              <a:rPr lang="en-US" altLang="zh-CN" sz="900" dirty="0"/>
              <a:t>, </a:t>
            </a:r>
            <a:r>
              <a:rPr lang="en-US" altLang="zh-CN" sz="900" dirty="0" err="1"/>
              <a:t>Chuyi</a:t>
            </a:r>
            <a:r>
              <a:rPr lang="en-US" altLang="zh-CN" sz="900" dirty="0"/>
              <a:t> Kong, </a:t>
            </a:r>
            <a:r>
              <a:rPr lang="en-US" altLang="zh-CN" sz="900" dirty="0" err="1"/>
              <a:t>Jianquan</a:t>
            </a:r>
            <a:r>
              <a:rPr lang="en-US" altLang="zh-CN" sz="900" dirty="0"/>
              <a:t> Li, Xiang Wan, </a:t>
            </a:r>
            <a:r>
              <a:rPr lang="en-US" altLang="zh-CN" sz="900" dirty="0" err="1"/>
              <a:t>Haizhou</a:t>
            </a:r>
            <a:r>
              <a:rPr lang="en-US" altLang="zh-CN" sz="900" dirty="0"/>
              <a:t> Li, </a:t>
            </a:r>
            <a:r>
              <a:rPr lang="en-US" altLang="zh-CN" sz="900" b="1" dirty="0"/>
              <a:t>Benyou Wang. </a:t>
            </a:r>
            <a:r>
              <a:rPr lang="en-US" altLang="zh-CN" sz="900" dirty="0" err="1"/>
              <a:t>Huatuogpt</a:t>
            </a:r>
            <a:r>
              <a:rPr lang="en-US" altLang="zh-CN" sz="900" dirty="0"/>
              <a:t>-ii, one-stage training for medical adaption of </a:t>
            </a:r>
            <a:r>
              <a:rPr lang="en-US" altLang="zh-CN" sz="900" dirty="0" err="1"/>
              <a:t>llms</a:t>
            </a:r>
            <a:r>
              <a:rPr lang="en-US" altLang="zh-CN" sz="900" dirty="0"/>
              <a:t>. </a:t>
            </a:r>
            <a:r>
              <a:rPr lang="en-US" altLang="zh-CN" sz="900" dirty="0">
                <a:hlinkClick r:id="rId5"/>
              </a:rPr>
              <a:t>https://arxiv.org/abs/2311.09774</a:t>
            </a:r>
            <a:r>
              <a:rPr lang="en-US" altLang="zh-CN" sz="900" dirty="0"/>
              <a:t>. COLM 2024</a:t>
            </a:r>
          </a:p>
          <a:p>
            <a:r>
              <a:rPr lang="en-US" altLang="zh-CN" sz="900" dirty="0"/>
              <a:t>[4] </a:t>
            </a:r>
            <a:r>
              <a:rPr lang="en-US" altLang="zh-CN" sz="900" dirty="0" err="1"/>
              <a:t>Hongbo</a:t>
            </a:r>
            <a:r>
              <a:rPr lang="en-US" altLang="zh-CN" sz="900" dirty="0"/>
              <a:t> Zhang, </a:t>
            </a:r>
            <a:r>
              <a:rPr lang="en-US" altLang="zh-CN" sz="900" dirty="0" err="1"/>
              <a:t>Junying</a:t>
            </a:r>
            <a:r>
              <a:rPr lang="en-US" altLang="zh-CN" sz="900" dirty="0"/>
              <a:t> Chen, Feng Jiang, Fei Yu, </a:t>
            </a:r>
            <a:r>
              <a:rPr lang="en-US" altLang="zh-CN" sz="900" dirty="0" err="1"/>
              <a:t>Zhihong</a:t>
            </a:r>
            <a:r>
              <a:rPr lang="en-US" altLang="zh-CN" sz="900" dirty="0"/>
              <a:t> Chen, </a:t>
            </a:r>
            <a:r>
              <a:rPr lang="en-US" altLang="zh-CN" sz="900" dirty="0" err="1"/>
              <a:t>Jianquan</a:t>
            </a:r>
            <a:r>
              <a:rPr lang="en-US" altLang="zh-CN" sz="900" dirty="0"/>
              <a:t> Li, </a:t>
            </a:r>
            <a:r>
              <a:rPr lang="en-US" altLang="zh-CN" sz="900" dirty="0" err="1"/>
              <a:t>Guiming</a:t>
            </a:r>
            <a:r>
              <a:rPr lang="en-US" altLang="zh-CN" sz="900" dirty="0"/>
              <a:t> Chen, </a:t>
            </a:r>
            <a:r>
              <a:rPr lang="en-US" altLang="zh-CN" sz="900" dirty="0" err="1"/>
              <a:t>Xiangbo</a:t>
            </a:r>
            <a:r>
              <a:rPr lang="en-US" altLang="zh-CN" sz="900" dirty="0"/>
              <a:t> Wu, </a:t>
            </a:r>
            <a:r>
              <a:rPr lang="en-US" altLang="zh-CN" sz="900" dirty="0" err="1"/>
              <a:t>Zhiyi</a:t>
            </a:r>
            <a:r>
              <a:rPr lang="en-US" altLang="zh-CN" sz="900" dirty="0"/>
              <a:t> Zhang, </a:t>
            </a:r>
            <a:r>
              <a:rPr lang="en-US" altLang="zh-CN" sz="900" dirty="0" err="1"/>
              <a:t>Qingying</a:t>
            </a:r>
            <a:r>
              <a:rPr lang="en-US" altLang="zh-CN" sz="900" dirty="0"/>
              <a:t> Xiao, Xiang Wan, </a:t>
            </a:r>
            <a:r>
              <a:rPr lang="en-US" altLang="zh-CN" sz="900" b="1" dirty="0"/>
              <a:t>Benyou Wang</a:t>
            </a:r>
            <a:r>
              <a:rPr lang="en-US" altLang="zh-CN" sz="900" dirty="0"/>
              <a:t>, </a:t>
            </a:r>
            <a:r>
              <a:rPr lang="en-US" altLang="zh-CN" sz="900" dirty="0" err="1"/>
              <a:t>Haizhou</a:t>
            </a:r>
            <a:r>
              <a:rPr lang="en-US" altLang="zh-CN" sz="900" dirty="0"/>
              <a:t> Li. </a:t>
            </a:r>
            <a:r>
              <a:rPr lang="en-US" altLang="zh-CN" sz="900" dirty="0" err="1"/>
              <a:t>HuatuoGPT</a:t>
            </a:r>
            <a:r>
              <a:rPr lang="en-US" altLang="zh-CN" sz="900" dirty="0"/>
              <a:t>, towards Taming Language Model to Be a Doctor. </a:t>
            </a:r>
            <a:r>
              <a:rPr lang="en-US" altLang="zh-CN" sz="900" dirty="0">
                <a:hlinkClick r:id="rId6"/>
              </a:rPr>
              <a:t>https://arxiv.org/abs/2305.15075</a:t>
            </a:r>
            <a:r>
              <a:rPr lang="en-US" altLang="zh-CN" sz="900" dirty="0"/>
              <a:t>. Findings of EMNLP 2023</a:t>
            </a:r>
          </a:p>
          <a:p>
            <a:r>
              <a:rPr lang="en-US" altLang="zh-CN" sz="900" dirty="0"/>
              <a:t>[5] </a:t>
            </a:r>
            <a:r>
              <a:rPr lang="en-US" altLang="zh-CN" sz="900" dirty="0" err="1"/>
              <a:t>Zhihong</a:t>
            </a:r>
            <a:r>
              <a:rPr lang="en-US" altLang="zh-CN" sz="900" dirty="0"/>
              <a:t> Chen, </a:t>
            </a:r>
            <a:r>
              <a:rPr lang="en-US" altLang="zh-CN" sz="900" dirty="0" err="1"/>
              <a:t>Shizhe</a:t>
            </a:r>
            <a:r>
              <a:rPr lang="en-US" altLang="zh-CN" sz="900" dirty="0"/>
              <a:t> </a:t>
            </a:r>
            <a:r>
              <a:rPr lang="en-US" altLang="zh-CN" sz="900" dirty="0" err="1"/>
              <a:t>Diao</a:t>
            </a:r>
            <a:r>
              <a:rPr lang="en-US" altLang="zh-CN" sz="900" dirty="0"/>
              <a:t>, </a:t>
            </a:r>
            <a:r>
              <a:rPr lang="en-US" altLang="zh-CN" sz="900" b="1" dirty="0"/>
              <a:t>Benyou Wang</a:t>
            </a:r>
            <a:r>
              <a:rPr lang="en-US" altLang="zh-CN" sz="900" dirty="0"/>
              <a:t>, </a:t>
            </a:r>
            <a:r>
              <a:rPr lang="en-US" altLang="zh-CN" sz="900" dirty="0" err="1"/>
              <a:t>Guanbin</a:t>
            </a:r>
            <a:r>
              <a:rPr lang="en-US" altLang="zh-CN" sz="900" dirty="0"/>
              <a:t> Li, and Xiang Wan. "Towards Unifying Medical Vision-and-Language Pre-training via Soft Prompts".</a:t>
            </a:r>
            <a:r>
              <a:rPr lang="en-US" altLang="zh-CN" sz="900" b="1" dirty="0"/>
              <a:t> ICCV 2023</a:t>
            </a:r>
          </a:p>
          <a:p>
            <a:r>
              <a:rPr lang="en-US" altLang="zh-CN" sz="900" dirty="0"/>
              <a:t>[6] </a:t>
            </a:r>
            <a:r>
              <a:rPr lang="en-US" altLang="zh-CN" sz="900" dirty="0" err="1"/>
              <a:t>Xidong</a:t>
            </a:r>
            <a:r>
              <a:rPr lang="en-US" altLang="zh-CN" sz="900" dirty="0"/>
              <a:t> Wang, </a:t>
            </a:r>
            <a:r>
              <a:rPr lang="en-US" altLang="zh-CN" sz="900" dirty="0" err="1"/>
              <a:t>Guiming</a:t>
            </a:r>
            <a:r>
              <a:rPr lang="en-US" altLang="zh-CN" sz="900" dirty="0"/>
              <a:t> Hardy Chen, </a:t>
            </a:r>
            <a:r>
              <a:rPr lang="en-US" altLang="zh-CN" sz="900" dirty="0" err="1"/>
              <a:t>Dingjie</a:t>
            </a:r>
            <a:r>
              <a:rPr lang="en-US" altLang="zh-CN" sz="900" dirty="0"/>
              <a:t> Song, </a:t>
            </a:r>
            <a:r>
              <a:rPr lang="en-US" altLang="zh-CN" sz="900" dirty="0" err="1"/>
              <a:t>Zhiyi</a:t>
            </a:r>
            <a:r>
              <a:rPr lang="en-US" altLang="zh-CN" sz="900" dirty="0"/>
              <a:t> Zhang, </a:t>
            </a:r>
            <a:r>
              <a:rPr lang="en-US" altLang="zh-CN" sz="900" dirty="0" err="1"/>
              <a:t>Zhihong</a:t>
            </a:r>
            <a:r>
              <a:rPr lang="en-US" altLang="zh-CN" sz="900" dirty="0"/>
              <a:t> Chen, </a:t>
            </a:r>
            <a:r>
              <a:rPr lang="en-US" altLang="zh-CN" sz="900" dirty="0" err="1"/>
              <a:t>Qingying</a:t>
            </a:r>
            <a:r>
              <a:rPr lang="en-US" altLang="zh-CN" sz="900" dirty="0"/>
              <a:t> Xiao, Feng Jiang, </a:t>
            </a:r>
            <a:r>
              <a:rPr lang="en-US" altLang="zh-CN" sz="900" dirty="0" err="1"/>
              <a:t>Jianquan</a:t>
            </a:r>
            <a:r>
              <a:rPr lang="en-US" altLang="zh-CN" sz="900" dirty="0"/>
              <a:t> Li, Xiang Wan, </a:t>
            </a:r>
            <a:r>
              <a:rPr lang="en-US" altLang="zh-CN" sz="900" b="1" dirty="0"/>
              <a:t>Benyou Wang</a:t>
            </a:r>
            <a:r>
              <a:rPr lang="en-US" altLang="zh-CN" sz="900" dirty="0"/>
              <a:t>,</a:t>
            </a:r>
            <a:r>
              <a:rPr lang="en-US" altLang="zh-CN" sz="900" b="1" dirty="0"/>
              <a:t> </a:t>
            </a:r>
            <a:r>
              <a:rPr lang="en-US" altLang="zh-CN" sz="900" dirty="0" err="1"/>
              <a:t>Haizhou</a:t>
            </a:r>
            <a:r>
              <a:rPr lang="en-US" altLang="zh-CN" sz="900" dirty="0"/>
              <a:t> Li .CMB: A Comprehensive Medical Benchmark in Chinese</a:t>
            </a:r>
            <a:r>
              <a:rPr lang="en-US" altLang="zh-CN" sz="900" b="1" dirty="0"/>
              <a:t>. NAACL 2024</a:t>
            </a:r>
          </a:p>
          <a:p>
            <a:r>
              <a:rPr lang="en-US" altLang="zh-CN" sz="900" dirty="0"/>
              <a:t>[7]  </a:t>
            </a:r>
            <a:r>
              <a:rPr lang="en-US" altLang="zh-CN" sz="900" dirty="0" err="1"/>
              <a:t>Jianquan</a:t>
            </a:r>
            <a:r>
              <a:rPr lang="en-US" altLang="zh-CN" sz="900" dirty="0"/>
              <a:t> Li, </a:t>
            </a:r>
            <a:r>
              <a:rPr lang="en-US" altLang="zh-CN" sz="900" dirty="0" err="1"/>
              <a:t>Xidong</a:t>
            </a:r>
            <a:r>
              <a:rPr lang="en-US" altLang="zh-CN" sz="900" dirty="0"/>
              <a:t> Wang, </a:t>
            </a:r>
            <a:r>
              <a:rPr lang="en-US" altLang="zh-CN" sz="900" dirty="0" err="1"/>
              <a:t>Xiangbo</a:t>
            </a:r>
            <a:r>
              <a:rPr lang="en-US" altLang="zh-CN" sz="900" dirty="0"/>
              <a:t> Wu, </a:t>
            </a:r>
            <a:r>
              <a:rPr lang="en-US" altLang="zh-CN" sz="900" dirty="0" err="1"/>
              <a:t>Zhiyi</a:t>
            </a:r>
            <a:r>
              <a:rPr lang="en-US" altLang="zh-CN" sz="900" dirty="0"/>
              <a:t> Zhang, </a:t>
            </a:r>
            <a:r>
              <a:rPr lang="en-US" altLang="zh-CN" sz="900" dirty="0" err="1"/>
              <a:t>Xiaolong</a:t>
            </a:r>
            <a:r>
              <a:rPr lang="en-US" altLang="zh-CN" sz="900" dirty="0"/>
              <a:t> Xu, </a:t>
            </a:r>
            <a:r>
              <a:rPr lang="en-US" altLang="zh-CN" sz="900" dirty="0" err="1"/>
              <a:t>Jie</a:t>
            </a:r>
            <a:r>
              <a:rPr lang="en-US" altLang="zh-CN" sz="900" dirty="0"/>
              <a:t> Fu, </a:t>
            </a:r>
            <a:r>
              <a:rPr lang="en-US" altLang="zh-CN" sz="900" dirty="0" err="1"/>
              <a:t>Prayag</a:t>
            </a:r>
            <a:r>
              <a:rPr lang="en-US" altLang="zh-CN" sz="900" dirty="0"/>
              <a:t> Tiwari, Xiang Wan, Benyou Wang. </a:t>
            </a:r>
            <a:r>
              <a:rPr lang="it-IT" altLang="zh-CN" sz="900" dirty="0"/>
              <a:t>Huatuo-26M, a Large-scale Chinese Medical QA Dataset. Findings of NAACL 2025. https://arxiv.org/abs/2305.01526</a:t>
            </a:r>
            <a:endParaRPr lang="en-US" altLang="zh-CN" sz="90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30</a:t>
            </a:fld>
            <a:endParaRPr lang="zh-CN" altLang="en-US" strike="noStrike" noProof="1">
              <a:latin typeface="Arial" panose="020B0604020202090204" pitchFamily="34" charset="0"/>
            </a:endParaRPr>
          </a:p>
        </p:txBody>
      </p:sp>
      <p:sp>
        <p:nvSpPr>
          <p:cNvPr id="3" name="Title 1"/>
          <p:cNvSpPr txBox="1"/>
          <p:nvPr/>
        </p:nvSpPr>
        <p:spPr>
          <a:xfrm>
            <a:off x="563617" y="274638"/>
            <a:ext cx="10300899" cy="704180"/>
          </a:xfrm>
          <a:prstGeom prst="rect">
            <a:avLst/>
          </a:prstGeom>
        </p:spPr>
        <p:txBody>
          <a:bodyPr/>
          <a:lstStyle>
            <a:lvl1pPr algn="l" rtl="0" eaLnBrk="0" fontAlgn="base" hangingPunct="0">
              <a:spcBef>
                <a:spcPct val="0"/>
              </a:spcBef>
              <a:spcAft>
                <a:spcPct val="0"/>
              </a:spcAft>
              <a:defRPr sz="2800" kern="1200">
                <a:solidFill>
                  <a:srgbClr val="7F237B"/>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itchFamily="2" charset="-122"/>
              </a:defRPr>
            </a:lvl9pPr>
          </a:lstStyle>
          <a:p>
            <a:r>
              <a:rPr lang="en-US" altLang="zh-CN" dirty="0"/>
              <a:t>Apollo-2</a:t>
            </a:r>
            <a:r>
              <a:rPr lang="zh-CN" altLang="en-US" dirty="0"/>
              <a:t>： Democratizing Medical LLMs for 50 Languages </a:t>
            </a:r>
          </a:p>
        </p:txBody>
      </p:sp>
      <p:pic>
        <p:nvPicPr>
          <p:cNvPr id="4" name="Picture 3"/>
          <p:cNvPicPr>
            <a:picLocks noChangeAspect="1"/>
          </p:cNvPicPr>
          <p:nvPr/>
        </p:nvPicPr>
        <p:blipFill>
          <a:blip r:embed="rId3"/>
          <a:stretch>
            <a:fillRect/>
          </a:stretch>
        </p:blipFill>
        <p:spPr>
          <a:xfrm>
            <a:off x="1557337" y="2095500"/>
            <a:ext cx="9077325" cy="2667000"/>
          </a:xfrm>
          <a:prstGeom prst="rect">
            <a:avLst/>
          </a:prstGeom>
        </p:spPr>
      </p:pic>
      <p:sp>
        <p:nvSpPr>
          <p:cNvPr id="5" name="Rectangle 4"/>
          <p:cNvSpPr/>
          <p:nvPr/>
        </p:nvSpPr>
        <p:spPr>
          <a:xfrm>
            <a:off x="234615" y="5780691"/>
            <a:ext cx="12192000" cy="645160"/>
          </a:xfrm>
          <a:prstGeom prst="rect">
            <a:avLst/>
          </a:prstGeom>
        </p:spPr>
        <p:txBody>
          <a:bodyPr wrap="square">
            <a:spAutoFit/>
          </a:bodyPr>
          <a:lstStyle/>
          <a:p>
            <a:r>
              <a:rPr lang="zh-CN" altLang="en-US" dirty="0"/>
              <a:t>Efficiently Democratizing Medical LLMs for 50 Languages via a Mixture of Language Family Experts. Guorui Zheng , Xidong Wan</a:t>
            </a:r>
            <a:r>
              <a:rPr lang="en-US" altLang="zh-CN" dirty="0"/>
              <a:t>g</a:t>
            </a:r>
            <a:r>
              <a:rPr lang="zh-CN" altLang="en-US" dirty="0"/>
              <a:t> , Juhao Liang, Nuo Chen, Yuping Zheng, Benyou Wang∗. </a:t>
            </a:r>
            <a:r>
              <a:rPr lang="zh-CN" altLang="en-US" dirty="0">
                <a:hlinkClick r:id="rId4"/>
              </a:rPr>
              <a:t>https://arxiv.org/pdf/2410.10626</a:t>
            </a:r>
            <a:r>
              <a:rPr lang="en-US" altLang="zh-CN" dirty="0"/>
              <a:t>. ICLR 2025</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Roadmap to Generalist Medical AI (GMAI)</a:t>
            </a:r>
            <a:endParaRPr lang="zh-CN" altLang="en-US" dirty="0"/>
          </a:p>
        </p:txBody>
      </p:sp>
      <p:sp>
        <p:nvSpPr>
          <p:cNvPr id="3" name="Content Placeholder 2"/>
          <p:cNvSpPr>
            <a:spLocks noGrp="1"/>
          </p:cNvSpPr>
          <p:nvPr>
            <p:ph idx="1"/>
          </p:nvPr>
        </p:nvSpPr>
        <p:spPr/>
        <p:txBody>
          <a:bodyPr/>
          <a:lstStyle/>
          <a:p>
            <a:r>
              <a:rPr lang="en-US" altLang="zh-CN" b="1" dirty="0"/>
              <a:t>What is Generalist Medical AI?</a:t>
            </a:r>
          </a:p>
          <a:p>
            <a:r>
              <a:rPr lang="en-US" altLang="zh-CN" dirty="0"/>
              <a:t>Roadmap to Generalist Medical AI</a:t>
            </a:r>
            <a:endParaRPr lang="en-US" altLang="zh-CN" b="1" dirty="0"/>
          </a:p>
          <a:p>
            <a:pPr lvl="1"/>
            <a:r>
              <a:rPr lang="en-US" altLang="zh-CN" b="1" dirty="0"/>
              <a:t>Perception</a:t>
            </a:r>
            <a:r>
              <a:rPr lang="en-US" altLang="zh-CN" dirty="0"/>
              <a:t> : </a:t>
            </a:r>
          </a:p>
          <a:p>
            <a:pPr lvl="2"/>
            <a:r>
              <a:rPr lang="en-US" altLang="zh-CN" dirty="0"/>
              <a:t>I) Multi-modal Perception</a:t>
            </a:r>
          </a:p>
          <a:p>
            <a:pPr lvl="2"/>
            <a:r>
              <a:rPr lang="en-US" altLang="zh-CN" dirty="0"/>
              <a:t>II) Longer Context</a:t>
            </a:r>
          </a:p>
          <a:p>
            <a:pPr lvl="1"/>
            <a:r>
              <a:rPr lang="en-US" altLang="zh-CN" b="1" dirty="0"/>
              <a:t>Cognition</a:t>
            </a:r>
            <a:r>
              <a:rPr lang="en-US" altLang="zh-CN" dirty="0"/>
              <a:t>: III) Better Reasoning</a:t>
            </a:r>
          </a:p>
          <a:p>
            <a:pPr lvl="1"/>
            <a:r>
              <a:rPr lang="en-US" altLang="zh-CN" b="1" dirty="0"/>
              <a:t>Interaction</a:t>
            </a:r>
            <a:r>
              <a:rPr lang="en-US" altLang="zh-CN" dirty="0"/>
              <a:t>: </a:t>
            </a:r>
          </a:p>
          <a:p>
            <a:pPr lvl="2"/>
            <a:r>
              <a:rPr lang="en-US" altLang="zh-CN" dirty="0"/>
              <a:t>IV) Multi-modal Generation</a:t>
            </a:r>
          </a:p>
          <a:p>
            <a:pPr lvl="2"/>
            <a:r>
              <a:rPr lang="en-US" altLang="zh-CN" dirty="0"/>
              <a:t>V) Agent Simulation : Twin Hospital</a:t>
            </a:r>
          </a:p>
          <a:p>
            <a:pPr lvl="1"/>
            <a:r>
              <a:rPr lang="en-US" altLang="zh-CN" b="1" dirty="0"/>
              <a:t>Multilingual Support</a:t>
            </a:r>
          </a:p>
          <a:p>
            <a:pPr lvl="2"/>
            <a:r>
              <a:rPr lang="en-US" altLang="zh-CN" dirty="0"/>
              <a:t>VI) Multilingual Medical LLMs: Apollo</a:t>
            </a:r>
          </a:p>
          <a:p>
            <a:r>
              <a:rPr lang="en-US" altLang="zh-CN" dirty="0"/>
              <a:t>Our Strategies</a:t>
            </a:r>
          </a:p>
          <a:p>
            <a:pPr lvl="1"/>
            <a:endParaRPr lang="en-US" altLang="zh-CN" dirty="0"/>
          </a:p>
          <a:p>
            <a:endParaRPr lang="en-US" altLang="zh-CN" dirty="0"/>
          </a:p>
          <a:p>
            <a:endParaRPr lang="en-US" altLang="zh-CN"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31</a:t>
            </a:fld>
            <a:endParaRPr lang="zh-CN" altLang="en-US" strike="noStrike" noProof="1">
              <a:latin typeface="Arial" panose="020B060402020209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0302-0764-4450-BC95-0AF97BF1D2B4}"/>
              </a:ext>
            </a:extLst>
          </p:cNvPr>
          <p:cNvSpPr>
            <a:spLocks noGrp="1"/>
          </p:cNvSpPr>
          <p:nvPr>
            <p:ph type="title"/>
          </p:nvPr>
        </p:nvSpPr>
        <p:spPr>
          <a:xfrm>
            <a:off x="563617" y="274638"/>
            <a:ext cx="10226303" cy="704180"/>
          </a:xfrm>
        </p:spPr>
        <p:txBody>
          <a:bodyPr/>
          <a:lstStyle/>
          <a:p>
            <a:r>
              <a:rPr lang="en-US" altLang="zh-CN" dirty="0"/>
              <a:t>Strategy I: Foundational medical LLMs (</a:t>
            </a:r>
            <a:r>
              <a:rPr lang="en-US" altLang="zh-CN" dirty="0" err="1"/>
              <a:t>HuatuoGPT</a:t>
            </a:r>
            <a:r>
              <a:rPr lang="en-US" altLang="zh-CN" dirty="0"/>
              <a:t>-III)</a:t>
            </a:r>
            <a:endParaRPr lang="zh-CN" altLang="en-US" dirty="0"/>
          </a:p>
        </p:txBody>
      </p:sp>
      <p:sp>
        <p:nvSpPr>
          <p:cNvPr id="4" name="Slide Number Placeholder 3">
            <a:extLst>
              <a:ext uri="{FF2B5EF4-FFF2-40B4-BE49-F238E27FC236}">
                <a16:creationId xmlns:a16="http://schemas.microsoft.com/office/drawing/2014/main" id="{5340136D-869F-4AC5-B0ED-AE43930D39E6}"/>
              </a:ext>
            </a:extLst>
          </p:cNvPr>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32</a:t>
            </a:fld>
            <a:endParaRPr lang="zh-CN" altLang="en-US" strike="noStrike" noProof="1">
              <a:latin typeface="Arial" panose="020B0604020202090204" pitchFamily="34" charset="0"/>
            </a:endParaRPr>
          </a:p>
        </p:txBody>
      </p:sp>
      <p:pic>
        <p:nvPicPr>
          <p:cNvPr id="6" name="Picture 5">
            <a:extLst>
              <a:ext uri="{FF2B5EF4-FFF2-40B4-BE49-F238E27FC236}">
                <a16:creationId xmlns:a16="http://schemas.microsoft.com/office/drawing/2014/main" id="{54F59061-5F60-4833-A3B9-A934CB6D0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884" y="1526178"/>
            <a:ext cx="6572895" cy="4427297"/>
          </a:xfrm>
          <a:prstGeom prst="rect">
            <a:avLst/>
          </a:prstGeom>
        </p:spPr>
      </p:pic>
      <p:sp>
        <p:nvSpPr>
          <p:cNvPr id="7" name="Rectangle 6">
            <a:extLst>
              <a:ext uri="{FF2B5EF4-FFF2-40B4-BE49-F238E27FC236}">
                <a16:creationId xmlns:a16="http://schemas.microsoft.com/office/drawing/2014/main" id="{805EBF77-FCED-4BD0-B2A6-B634380844EB}"/>
              </a:ext>
            </a:extLst>
          </p:cNvPr>
          <p:cNvSpPr/>
          <p:nvPr/>
        </p:nvSpPr>
        <p:spPr>
          <a:xfrm>
            <a:off x="696685" y="6279002"/>
            <a:ext cx="11654971" cy="307777"/>
          </a:xfrm>
          <a:prstGeom prst="rect">
            <a:avLst/>
          </a:prstGeom>
        </p:spPr>
        <p:txBody>
          <a:bodyPr wrap="square">
            <a:spAutoFit/>
          </a:bodyPr>
          <a:lstStyle/>
          <a:p>
            <a:r>
              <a:rPr lang="zh-CN" altLang="en-US" sz="1400" dirty="0"/>
              <a:t>Junying Chen, Xinyuan Xie, et.al. HuatuoGPT-3: RL-Only Domain Adaptation from Base Models via Off-Policy Seeding.</a:t>
            </a:r>
          </a:p>
        </p:txBody>
      </p:sp>
    </p:spTree>
    <p:extLst>
      <p:ext uri="{BB962C8B-B14F-4D97-AF65-F5344CB8AC3E}">
        <p14:creationId xmlns:p14="http://schemas.microsoft.com/office/powerpoint/2010/main" val="15458659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910" y="434340"/>
            <a:ext cx="11360800" cy="763600"/>
          </a:xfrm>
        </p:spPr>
        <p:txBody>
          <a:bodyPr>
            <a:normAutofit/>
          </a:bodyPr>
          <a:lstStyle/>
          <a:p>
            <a:r>
              <a:rPr lang="en-US" altLang="zh-CN" dirty="0"/>
              <a:t>Challenges: Decentralized Data: </a:t>
            </a:r>
            <a:endParaRPr lang="zh-CN" altLang="en-US" dirty="0"/>
          </a:p>
        </p:txBody>
      </p:sp>
      <p:sp>
        <p:nvSpPr>
          <p:cNvPr id="5" name="Content Placeholder 2"/>
          <p:cNvSpPr txBox="1"/>
          <p:nvPr/>
        </p:nvSpPr>
        <p:spPr>
          <a:xfrm>
            <a:off x="607294" y="1340767"/>
            <a:ext cx="11018848" cy="4785395"/>
          </a:xfrm>
          <a:prstGeom prst="rect">
            <a:avLst/>
          </a:prstGeom>
          <a:noFill/>
          <a:ln w="9525">
            <a:noFill/>
          </a:ln>
        </p:spPr>
        <p:txBody>
          <a:bodyPr spcFirstLastPara="1" wrap="square" lIns="91425" tIns="91425" rIns="91425" bIns="91425" anchor="t" anchorCtr="0">
            <a:normAutofit/>
          </a:bodyPr>
          <a:lstStyle>
            <a:lvl1pPr marL="609600" lvl="0" indent="-457200" algn="l" rtl="0" eaLnBrk="0" fontAlgn="base" hangingPunct="0">
              <a:spcBef>
                <a:spcPts val="0"/>
              </a:spcBef>
              <a:spcAft>
                <a:spcPts val="0"/>
              </a:spcAft>
              <a:buSzPts val="1800"/>
              <a:buFont typeface="Arial" panose="020B060402020209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1219200" lvl="1" indent="-423545" algn="l" rtl="0" eaLnBrk="0" fontAlgn="base" hangingPunct="0">
              <a:spcBef>
                <a:spcPts val="0"/>
              </a:spcBef>
              <a:spcAft>
                <a:spcPts val="0"/>
              </a:spcAft>
              <a:buSzPts val="1400"/>
              <a:buFont typeface="Arial" panose="020B0604020202090204" pitchFamily="34" charset="0"/>
              <a:buChar char="○"/>
              <a:defRPr sz="1800" kern="1200">
                <a:solidFill>
                  <a:schemeClr val="tx1"/>
                </a:solidFill>
                <a:latin typeface="微软雅黑" panose="020B0503020204020204" charset="-122"/>
                <a:ea typeface="微软雅黑" panose="020B0503020204020204" charset="-122"/>
                <a:cs typeface="+mn-cs"/>
              </a:defRPr>
            </a:lvl2pPr>
            <a:lvl3pPr marL="1828800" lvl="2" indent="-423545" algn="l" rtl="0" eaLnBrk="0" fontAlgn="base" hangingPunct="0">
              <a:spcBef>
                <a:spcPts val="0"/>
              </a:spcBef>
              <a:spcAft>
                <a:spcPts val="0"/>
              </a:spcAft>
              <a:buSzPts val="1400"/>
              <a:buFont typeface="Arial" panose="020B0604020202090204" pitchFamily="34" charset="0"/>
              <a:buChar char="■"/>
              <a:defRPr sz="1600" kern="1200">
                <a:solidFill>
                  <a:schemeClr val="tx1"/>
                </a:solidFill>
                <a:latin typeface="微软雅黑" panose="020B0503020204020204" charset="-122"/>
                <a:ea typeface="微软雅黑" panose="020B0503020204020204" charset="-122"/>
                <a:cs typeface="+mn-cs"/>
              </a:defRPr>
            </a:lvl3pPr>
            <a:lvl4pPr marL="2438400" lvl="3" indent="-423545" algn="l" rtl="0" eaLnBrk="0" fontAlgn="base" hangingPunct="0">
              <a:spcBef>
                <a:spcPts val="0"/>
              </a:spcBef>
              <a:spcAft>
                <a:spcPts val="0"/>
              </a:spcAft>
              <a:buSzPts val="1400"/>
              <a:buFont typeface="Arial" panose="020B0604020202090204" pitchFamily="34" charset="0"/>
              <a:buChar char="●"/>
              <a:defRPr sz="1400" kern="1200">
                <a:solidFill>
                  <a:schemeClr val="tx1"/>
                </a:solidFill>
                <a:latin typeface="微软雅黑" panose="020B0503020204020204" charset="-122"/>
                <a:ea typeface="微软雅黑" panose="020B0503020204020204" charset="-122"/>
                <a:cs typeface="+mn-cs"/>
              </a:defRPr>
            </a:lvl4pPr>
            <a:lvl5pPr marL="3048000" lvl="4" indent="-423545" algn="l" rtl="0" eaLnBrk="0" fontAlgn="base" hangingPunct="0">
              <a:spcBef>
                <a:spcPts val="0"/>
              </a:spcBef>
              <a:spcAft>
                <a:spcPts val="0"/>
              </a:spcAft>
              <a:buSzPts val="1400"/>
              <a:buFont typeface="Arial" panose="020B0604020202090204" pitchFamily="34" charset="0"/>
              <a:buChar char="○"/>
              <a:defRPr sz="1400" kern="1200">
                <a:solidFill>
                  <a:schemeClr val="tx1"/>
                </a:solidFill>
                <a:latin typeface="微软雅黑" panose="020B0503020204020204" charset="-122"/>
                <a:ea typeface="微软雅黑" panose="020B0503020204020204" charset="-122"/>
                <a:cs typeface="+mn-cs"/>
              </a:defRPr>
            </a:lvl5pPr>
            <a:lvl6pPr marL="3657600" lvl="5" indent="-423545" algn="l" defTabSz="914400" rtl="0" eaLnBrk="1" latinLnBrk="0" hangingPunct="1">
              <a:spcBef>
                <a:spcPts val="0"/>
              </a:spcBef>
              <a:spcAft>
                <a:spcPts val="0"/>
              </a:spcAft>
              <a:buSzPts val="1400"/>
              <a:buFont typeface="Arial" panose="020B0604020202090204" pitchFamily="34" charset="0"/>
              <a:buChar char="■"/>
              <a:defRPr sz="2000" kern="1200">
                <a:solidFill>
                  <a:schemeClr val="tx1"/>
                </a:solidFill>
                <a:latin typeface="+mn-lt"/>
                <a:ea typeface="+mn-ea"/>
                <a:cs typeface="+mn-cs"/>
              </a:defRPr>
            </a:lvl6pPr>
            <a:lvl7pPr marL="4267200" lvl="6" indent="-423545" algn="l" defTabSz="914400" rtl="0" eaLnBrk="1" latinLnBrk="0" hangingPunct="1">
              <a:spcBef>
                <a:spcPts val="0"/>
              </a:spcBef>
              <a:spcAft>
                <a:spcPts val="0"/>
              </a:spcAft>
              <a:buSzPts val="1400"/>
              <a:buFont typeface="Arial" panose="020B0604020202090204" pitchFamily="34" charset="0"/>
              <a:buChar char="●"/>
              <a:defRPr sz="2000" kern="1200">
                <a:solidFill>
                  <a:schemeClr val="tx1"/>
                </a:solidFill>
                <a:latin typeface="+mn-lt"/>
                <a:ea typeface="+mn-ea"/>
                <a:cs typeface="+mn-cs"/>
              </a:defRPr>
            </a:lvl7pPr>
            <a:lvl8pPr marL="4876800" lvl="7" indent="-423545" algn="l" defTabSz="914400" rtl="0" eaLnBrk="1" latinLnBrk="0" hangingPunct="1">
              <a:spcBef>
                <a:spcPts val="0"/>
              </a:spcBef>
              <a:spcAft>
                <a:spcPts val="0"/>
              </a:spcAft>
              <a:buSzPts val="1400"/>
              <a:buFont typeface="Arial" panose="020B0604020202090204" pitchFamily="34" charset="0"/>
              <a:buChar char="○"/>
              <a:defRPr sz="2000" kern="1200">
                <a:solidFill>
                  <a:schemeClr val="tx1"/>
                </a:solidFill>
                <a:latin typeface="+mn-lt"/>
                <a:ea typeface="+mn-ea"/>
                <a:cs typeface="+mn-cs"/>
              </a:defRPr>
            </a:lvl8pPr>
            <a:lvl9pPr marL="5486400" lvl="8" indent="-423545" algn="l" defTabSz="914400" rtl="0" eaLnBrk="1" latinLnBrk="0" hangingPunct="1">
              <a:spcBef>
                <a:spcPts val="0"/>
              </a:spcBef>
              <a:spcAft>
                <a:spcPts val="0"/>
              </a:spcAft>
              <a:buSzPts val="1400"/>
              <a:buFont typeface="Arial" panose="020B0604020202090204" pitchFamily="34" charset="0"/>
              <a:buChar char="■"/>
              <a:defRPr sz="2000" kern="1200">
                <a:solidFill>
                  <a:schemeClr val="tx1"/>
                </a:solidFill>
                <a:latin typeface="+mn-lt"/>
                <a:ea typeface="+mn-ea"/>
                <a:cs typeface="+mn-cs"/>
              </a:defRPr>
            </a:lvl9pPr>
          </a:lstStyle>
          <a:p>
            <a:r>
              <a:rPr lang="en-US" altLang="zh-CN"/>
              <a:t>GMAI is the final goal</a:t>
            </a:r>
          </a:p>
          <a:p>
            <a:r>
              <a:rPr lang="en-US" altLang="zh-CN"/>
              <a:t>The road towards this goal might involves different specialized Multi-modal LLMs</a:t>
            </a:r>
            <a:endParaRPr lang="zh-CN" altLang="en-US" dirty="0"/>
          </a:p>
        </p:txBody>
      </p:sp>
      <p:sp>
        <p:nvSpPr>
          <p:cNvPr id="6" name="Isosceles Triangle 5"/>
          <p:cNvSpPr/>
          <p:nvPr/>
        </p:nvSpPr>
        <p:spPr>
          <a:xfrm>
            <a:off x="1859433" y="3047665"/>
            <a:ext cx="1439701" cy="2155372"/>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Isosceles Triangle 6"/>
          <p:cNvSpPr/>
          <p:nvPr/>
        </p:nvSpPr>
        <p:spPr>
          <a:xfrm>
            <a:off x="7615497" y="2976852"/>
            <a:ext cx="1487001" cy="2226184"/>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p:cNvSpPr/>
          <p:nvPr/>
        </p:nvSpPr>
        <p:spPr>
          <a:xfrm>
            <a:off x="710571" y="2607520"/>
            <a:ext cx="3737434" cy="369332"/>
          </a:xfrm>
          <a:prstGeom prst="rect">
            <a:avLst/>
          </a:prstGeom>
        </p:spPr>
        <p:txBody>
          <a:bodyPr wrap="none">
            <a:spAutoFit/>
          </a:bodyPr>
          <a:lstStyle/>
          <a:p>
            <a:pPr algn="ctr"/>
            <a:r>
              <a:rPr lang="en-US" altLang="zh-CN" b="1" dirty="0" err="1"/>
              <a:t>OpenAI</a:t>
            </a:r>
            <a:r>
              <a:rPr lang="en-US" altLang="zh-CN" b="1" dirty="0"/>
              <a:t> etc. </a:t>
            </a:r>
            <a:r>
              <a:rPr lang="en-US" altLang="zh-CN" dirty="0"/>
              <a:t>develop one model for all</a:t>
            </a:r>
            <a:endParaRPr lang="zh-CN" altLang="en-US" dirty="0"/>
          </a:p>
        </p:txBody>
      </p:sp>
      <p:sp>
        <p:nvSpPr>
          <p:cNvPr id="9" name="Rectangle 8"/>
          <p:cNvSpPr/>
          <p:nvPr/>
        </p:nvSpPr>
        <p:spPr>
          <a:xfrm>
            <a:off x="6128995" y="5428019"/>
            <a:ext cx="5497147" cy="369332"/>
          </a:xfrm>
          <a:prstGeom prst="rect">
            <a:avLst/>
          </a:prstGeom>
        </p:spPr>
        <p:txBody>
          <a:bodyPr wrap="none">
            <a:spAutoFit/>
          </a:bodyPr>
          <a:lstStyle/>
          <a:p>
            <a:pPr algn="ctr"/>
            <a:r>
              <a:rPr lang="en-US" altLang="zh-CN" dirty="0"/>
              <a:t>Different specialized models </a:t>
            </a:r>
            <a:r>
              <a:rPr lang="en-US" altLang="zh-CN" b="1" dirty="0"/>
              <a:t>since data are decentralized</a:t>
            </a:r>
            <a:endParaRPr lang="zh-CN" altLang="en-US" b="1" dirty="0"/>
          </a:p>
        </p:txBody>
      </p:sp>
      <p:cxnSp>
        <p:nvCxnSpPr>
          <p:cNvPr id="10" name="Straight Arrow Connector 9"/>
          <p:cNvCxnSpPr/>
          <p:nvPr/>
        </p:nvCxnSpPr>
        <p:spPr>
          <a:xfrm>
            <a:off x="1208314" y="3216729"/>
            <a:ext cx="0" cy="17716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9631136" y="3566432"/>
            <a:ext cx="0" cy="142194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425679" y="3733465"/>
            <a:ext cx="1793421"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103939" y="3271902"/>
            <a:ext cx="2385013" cy="369332"/>
          </a:xfrm>
          <a:prstGeom prst="rect">
            <a:avLst/>
          </a:prstGeom>
        </p:spPr>
        <p:txBody>
          <a:bodyPr wrap="none">
            <a:spAutoFit/>
          </a:bodyPr>
          <a:lstStyle/>
          <a:p>
            <a:pPr algn="ctr"/>
            <a:r>
              <a:rPr lang="en-US" altLang="zh-CN" dirty="0"/>
              <a:t>Better model backbone</a:t>
            </a:r>
            <a:endParaRPr lang="zh-CN" altLang="en-US" dirty="0"/>
          </a:p>
        </p:txBody>
      </p:sp>
      <p:cxnSp>
        <p:nvCxnSpPr>
          <p:cNvPr id="14" name="Straight Arrow Connector 13"/>
          <p:cNvCxnSpPr/>
          <p:nvPr/>
        </p:nvCxnSpPr>
        <p:spPr>
          <a:xfrm flipH="1">
            <a:off x="4425679" y="4449201"/>
            <a:ext cx="1793421"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765119" y="4571425"/>
            <a:ext cx="3185872" cy="369332"/>
          </a:xfrm>
          <a:prstGeom prst="rect">
            <a:avLst/>
          </a:prstGeom>
        </p:spPr>
        <p:txBody>
          <a:bodyPr wrap="none">
            <a:spAutoFit/>
          </a:bodyPr>
          <a:lstStyle/>
          <a:p>
            <a:pPr algn="ctr"/>
            <a:r>
              <a:rPr lang="en-US" altLang="zh-CN" dirty="0"/>
              <a:t>Better insights/data/benchmark</a:t>
            </a:r>
            <a:endParaRPr lang="zh-CN" altLang="en-US" dirty="0"/>
          </a:p>
        </p:txBody>
      </p:sp>
      <p:sp>
        <p:nvSpPr>
          <p:cNvPr id="16" name="Isosceles Triangle 15"/>
          <p:cNvSpPr/>
          <p:nvPr/>
        </p:nvSpPr>
        <p:spPr>
          <a:xfrm>
            <a:off x="7821965" y="4316238"/>
            <a:ext cx="504177" cy="754802"/>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sosceles Triangle 16"/>
          <p:cNvSpPr/>
          <p:nvPr/>
        </p:nvSpPr>
        <p:spPr>
          <a:xfrm>
            <a:off x="8431482" y="4297044"/>
            <a:ext cx="516998" cy="77399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Isosceles Triangle 17"/>
          <p:cNvSpPr/>
          <p:nvPr/>
        </p:nvSpPr>
        <p:spPr>
          <a:xfrm>
            <a:off x="8106907" y="3399660"/>
            <a:ext cx="504177" cy="754802"/>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ectangle 18"/>
          <p:cNvSpPr/>
          <p:nvPr/>
        </p:nvSpPr>
        <p:spPr>
          <a:xfrm>
            <a:off x="746420" y="6059631"/>
            <a:ext cx="10653241" cy="646331"/>
          </a:xfrm>
          <a:prstGeom prst="rect">
            <a:avLst/>
          </a:prstGeom>
        </p:spPr>
        <p:txBody>
          <a:bodyPr wrap="square">
            <a:spAutoFit/>
          </a:bodyPr>
          <a:lstStyle/>
          <a:p>
            <a:r>
              <a:rPr lang="zh-CN" altLang="en-US" dirty="0"/>
              <a:t>Yidong Wang, Xidong Wang, Yujie He, Zhenyang Cai, Guo Zhu, Dexiang Yang, Mian Wang, Prayag Tiwari, Yan Hu, </a:t>
            </a:r>
            <a:r>
              <a:rPr lang="zh-CN" altLang="en-US" b="1" dirty="0"/>
              <a:t>Benyou Wang</a:t>
            </a:r>
            <a:r>
              <a:rPr lang="zh-CN" altLang="en-US" dirty="0"/>
              <a:t>. Towards Specialized Medical LLMs, A Comprehensive Study.</a:t>
            </a:r>
          </a:p>
        </p:txBody>
      </p:sp>
      <p:sp>
        <p:nvSpPr>
          <p:cNvPr id="21" name="Rectangle 20"/>
          <p:cNvSpPr/>
          <p:nvPr/>
        </p:nvSpPr>
        <p:spPr>
          <a:xfrm>
            <a:off x="5815559" y="2553994"/>
            <a:ext cx="5522026" cy="369332"/>
          </a:xfrm>
          <a:prstGeom prst="rect">
            <a:avLst/>
          </a:prstGeom>
        </p:spPr>
        <p:txBody>
          <a:bodyPr wrap="none">
            <a:spAutoFit/>
          </a:bodyPr>
          <a:lstStyle/>
          <a:p>
            <a:pPr algn="ctr"/>
            <a:r>
              <a:rPr lang="en-US" altLang="zh-CN" b="1" dirty="0"/>
              <a:t>Academic community </a:t>
            </a:r>
            <a:r>
              <a:rPr lang="en-US" altLang="zh-CN" dirty="0"/>
              <a:t>build Lego blocks and merge them</a:t>
            </a:r>
            <a:endParaRPr lang="zh-CN" altLang="en-US"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593367"/>
            <a:ext cx="11360800" cy="763600"/>
          </a:xfrm>
        </p:spPr>
        <p:txBody>
          <a:bodyPr>
            <a:normAutofit/>
          </a:bodyPr>
          <a:lstStyle/>
          <a:p>
            <a:r>
              <a:rPr lang="en-US" dirty="0"/>
              <a:t>Strategy I</a:t>
            </a:r>
            <a:r>
              <a:rPr lang="en-US" altLang="zh-CN" dirty="0"/>
              <a:t>I</a:t>
            </a:r>
            <a:r>
              <a:rPr lang="en-US" dirty="0"/>
              <a:t>: </a:t>
            </a:r>
            <a:r>
              <a:rPr lang="en-US" dirty="0" err="1"/>
              <a:t>Specialied</a:t>
            </a:r>
            <a:r>
              <a:rPr lang="en-US" dirty="0"/>
              <a:t> medical large language models</a:t>
            </a:r>
          </a:p>
        </p:txBody>
      </p:sp>
      <p:sp>
        <p:nvSpPr>
          <p:cNvPr id="4" name="Slide Number Placeholder 3"/>
          <p:cNvSpPr>
            <a:spLocks noGrp="1"/>
          </p:cNvSpPr>
          <p:nvPr>
            <p:ph type="sldNum" idx="12"/>
          </p:nvPr>
        </p:nvSpPr>
        <p:spPr/>
        <p:txBody>
          <a:bodyPr/>
          <a:lstStyle/>
          <a:p>
            <a:fld id="{00000000-1234-1234-1234-123412341234}" type="slidenum">
              <a:rPr lang="en-US" altLang="zh-CN" smtClean="0"/>
              <a:t>34</a:t>
            </a:fld>
            <a:endParaRPr lang="zh-CN" altLang="en-US"/>
          </a:p>
        </p:txBody>
      </p:sp>
      <p:sp>
        <p:nvSpPr>
          <p:cNvPr id="6" name="Content Placeholder 2"/>
          <p:cNvSpPr>
            <a:spLocks noGrp="1"/>
          </p:cNvSpPr>
          <p:nvPr/>
        </p:nvSpPr>
        <p:spPr>
          <a:xfrm>
            <a:off x="838223" y="1098509"/>
            <a:ext cx="10515877" cy="4792338"/>
          </a:xfrm>
          <a:prstGeom prst="rect">
            <a:avLst/>
          </a:prstGeom>
        </p:spPr>
        <p:txBody>
          <a:bodyPr vert="horz" lIns="91440" tIns="45720" rIns="91440" bIns="45720" rtlCol="0">
            <a:normAutofit/>
          </a:bodyPr>
          <a:lstStyle>
            <a:lvl1pPr marL="226060" indent="-226060" algn="l" defTabSz="904240" rtl="0" eaLnBrk="1" latinLnBrk="0" hangingPunct="1">
              <a:lnSpc>
                <a:spcPct val="90000"/>
              </a:lnSpc>
              <a:spcBef>
                <a:spcPts val="990"/>
              </a:spcBef>
              <a:buFont typeface="Arial" panose="020B0604020202090204" pitchFamily="34" charset="0"/>
              <a:buChar char="•"/>
              <a:defRPr sz="1980" b="1" kern="1200">
                <a:solidFill>
                  <a:schemeClr val="tx1"/>
                </a:solidFill>
                <a:latin typeface="华文楷体" panose="02010600040101010101" pitchFamily="2" charset="-122"/>
                <a:ea typeface="华文楷体" panose="02010600040101010101" pitchFamily="2" charset="-122"/>
                <a:cs typeface="+mn-cs"/>
              </a:defRPr>
            </a:lvl1pPr>
            <a:lvl2pPr marL="452120" indent="-226060" algn="l" defTabSz="904240" rtl="0" eaLnBrk="1" latinLnBrk="0" hangingPunct="1">
              <a:lnSpc>
                <a:spcPct val="90000"/>
              </a:lnSpc>
              <a:spcBef>
                <a:spcPts val="495"/>
              </a:spcBef>
              <a:buFont typeface="Calibri" panose="020F0502020204030204" charset="0"/>
              <a:buChar char="‒"/>
              <a:defRPr sz="1780" b="1" kern="1200">
                <a:solidFill>
                  <a:schemeClr val="tx1"/>
                </a:solidFill>
                <a:latin typeface="华文楷体" panose="02010600040101010101" pitchFamily="2" charset="-122"/>
                <a:ea typeface="华文楷体" panose="02010600040101010101" pitchFamily="2" charset="-122"/>
                <a:cs typeface="+mn-cs"/>
              </a:defRPr>
            </a:lvl2pPr>
            <a:lvl3pPr marL="678180" indent="-226060" algn="l" defTabSz="904240" rtl="0" eaLnBrk="1" latinLnBrk="0" hangingPunct="1">
              <a:lnSpc>
                <a:spcPct val="90000"/>
              </a:lnSpc>
              <a:spcBef>
                <a:spcPts val="495"/>
              </a:spcBef>
              <a:buFont typeface="Courier New" panose="02070409020205090404" pitchFamily="49" charset="0"/>
              <a:buChar char="o"/>
              <a:defRPr sz="1585" b="1" kern="1200">
                <a:solidFill>
                  <a:schemeClr val="tx1"/>
                </a:solidFill>
                <a:latin typeface="华文楷体" panose="02010600040101010101" pitchFamily="2" charset="-122"/>
                <a:ea typeface="华文楷体" panose="02010600040101010101" pitchFamily="2" charset="-122"/>
                <a:cs typeface="+mn-cs"/>
              </a:defRPr>
            </a:lvl3pPr>
            <a:lvl4pPr marL="904240" indent="-226060" algn="l" defTabSz="904240" rtl="0" eaLnBrk="1" latinLnBrk="0" hangingPunct="1">
              <a:lnSpc>
                <a:spcPct val="90000"/>
              </a:lnSpc>
              <a:spcBef>
                <a:spcPts val="495"/>
              </a:spcBef>
              <a:buFont typeface="Wingdings" panose="05000000000000000000" pitchFamily="2" charset="2"/>
              <a:buChar char="§"/>
              <a:defRPr sz="1385" b="1" kern="1200">
                <a:solidFill>
                  <a:schemeClr val="tx1"/>
                </a:solidFill>
                <a:latin typeface="华文楷体" panose="02010600040101010101" pitchFamily="2" charset="-122"/>
                <a:ea typeface="华文楷体" panose="02010600040101010101" pitchFamily="2" charset="-122"/>
                <a:cs typeface="+mn-cs"/>
              </a:defRPr>
            </a:lvl4pPr>
            <a:lvl5pPr marL="1130935" indent="-226060" algn="l" defTabSz="904240" rtl="0" eaLnBrk="1" latinLnBrk="0" hangingPunct="1">
              <a:lnSpc>
                <a:spcPct val="90000"/>
              </a:lnSpc>
              <a:spcBef>
                <a:spcPts val="495"/>
              </a:spcBef>
              <a:buFont typeface="Wingdings" panose="05000000000000000000" pitchFamily="2" charset="2"/>
              <a:buChar char="v"/>
              <a:defRPr sz="1385" b="1" kern="1200">
                <a:solidFill>
                  <a:schemeClr val="tx1"/>
                </a:solidFill>
                <a:latin typeface="华文楷体" panose="02010600040101010101" pitchFamily="2" charset="-122"/>
                <a:ea typeface="华文楷体" panose="02010600040101010101" pitchFamily="2" charset="-122"/>
                <a:cs typeface="+mn-cs"/>
              </a:defRPr>
            </a:lvl5pPr>
            <a:lvl6pPr marL="2487295" indent="-226060" algn="l" defTabSz="904240" rtl="0" eaLnBrk="1" latinLnBrk="0" hangingPunct="1">
              <a:lnSpc>
                <a:spcPct val="90000"/>
              </a:lnSpc>
              <a:spcBef>
                <a:spcPts val="495"/>
              </a:spcBef>
              <a:buFont typeface="Arial" panose="020B0604020202090204" pitchFamily="34" charset="0"/>
              <a:buChar char="•"/>
              <a:defRPr sz="1780" kern="1200">
                <a:solidFill>
                  <a:schemeClr val="tx1"/>
                </a:solidFill>
                <a:latin typeface="+mn-lt"/>
                <a:ea typeface="+mn-ea"/>
                <a:cs typeface="+mn-cs"/>
              </a:defRPr>
            </a:lvl6pPr>
            <a:lvl7pPr marL="2939415" indent="-226060" algn="l" defTabSz="904240" rtl="0" eaLnBrk="1" latinLnBrk="0" hangingPunct="1">
              <a:lnSpc>
                <a:spcPct val="90000"/>
              </a:lnSpc>
              <a:spcBef>
                <a:spcPts val="495"/>
              </a:spcBef>
              <a:buFont typeface="Arial" panose="020B0604020202090204" pitchFamily="34" charset="0"/>
              <a:buChar char="•"/>
              <a:defRPr sz="1780" kern="1200">
                <a:solidFill>
                  <a:schemeClr val="tx1"/>
                </a:solidFill>
                <a:latin typeface="+mn-lt"/>
                <a:ea typeface="+mn-ea"/>
                <a:cs typeface="+mn-cs"/>
              </a:defRPr>
            </a:lvl7pPr>
            <a:lvl8pPr marL="3392170" indent="-226060" algn="l" defTabSz="904240" rtl="0" eaLnBrk="1" latinLnBrk="0" hangingPunct="1">
              <a:lnSpc>
                <a:spcPct val="90000"/>
              </a:lnSpc>
              <a:spcBef>
                <a:spcPts val="495"/>
              </a:spcBef>
              <a:buFont typeface="Arial" panose="020B0604020202090204" pitchFamily="34" charset="0"/>
              <a:buChar char="•"/>
              <a:defRPr sz="1780" kern="1200">
                <a:solidFill>
                  <a:schemeClr val="tx1"/>
                </a:solidFill>
                <a:latin typeface="+mn-lt"/>
                <a:ea typeface="+mn-ea"/>
                <a:cs typeface="+mn-cs"/>
              </a:defRPr>
            </a:lvl8pPr>
            <a:lvl9pPr marL="3844290" indent="-226060" algn="l" defTabSz="904240" rtl="0" eaLnBrk="1" latinLnBrk="0" hangingPunct="1">
              <a:lnSpc>
                <a:spcPct val="90000"/>
              </a:lnSpc>
              <a:spcBef>
                <a:spcPts val="495"/>
              </a:spcBef>
              <a:buFont typeface="Arial" panose="020B0604020202090204" pitchFamily="34" charset="0"/>
              <a:buChar char="•"/>
              <a:defRPr sz="1780" kern="1200">
                <a:solidFill>
                  <a:schemeClr val="tx1"/>
                </a:solidFill>
                <a:latin typeface="+mn-lt"/>
                <a:ea typeface="+mn-ea"/>
                <a:cs typeface="+mn-cs"/>
              </a:defRPr>
            </a:lvl9pPr>
          </a:lstStyle>
          <a:p>
            <a:endParaRPr lang="en-US" altLang="zh-CN" dirty="0"/>
          </a:p>
          <a:p>
            <a:r>
              <a:rPr lang="zh-CN" altLang="en-US" dirty="0"/>
              <a:t>专病和通用大模型的关系</a:t>
            </a:r>
            <a:endParaRPr lang="en-US" altLang="zh-CN" dirty="0"/>
          </a:p>
          <a:p>
            <a:pPr lvl="1"/>
            <a:r>
              <a:rPr lang="en-US" altLang="zh-CN" dirty="0"/>
              <a:t>competitive vs. cooperative?</a:t>
            </a:r>
          </a:p>
          <a:p>
            <a:pPr lvl="2"/>
            <a:r>
              <a:rPr lang="zh-CN" altLang="en-US" dirty="0"/>
              <a:t>替代</a:t>
            </a:r>
            <a:endParaRPr lang="en-US" altLang="zh-CN" dirty="0"/>
          </a:p>
          <a:p>
            <a:pPr lvl="2"/>
            <a:r>
              <a:rPr lang="en-US" altLang="zh-CN" dirty="0"/>
              <a:t>Routing</a:t>
            </a:r>
          </a:p>
          <a:p>
            <a:pPr lvl="2"/>
            <a:r>
              <a:rPr lang="en-US" altLang="zh-CN" dirty="0"/>
              <a:t>SMLLM as tools</a:t>
            </a:r>
          </a:p>
          <a:p>
            <a:pPr lvl="2"/>
            <a:r>
              <a:rPr lang="en-US" altLang="zh-CN" dirty="0"/>
              <a:t>SMLLM- MLLM distillation</a:t>
            </a:r>
          </a:p>
          <a:p>
            <a:pPr lvl="2"/>
            <a:r>
              <a:rPr lang="en-US" altLang="zh-CN" dirty="0" err="1"/>
              <a:t>MoE</a:t>
            </a:r>
            <a:endParaRPr lang="zh-CN" altLang="en-US" dirty="0"/>
          </a:p>
        </p:txBody>
      </p:sp>
      <p:sp>
        <p:nvSpPr>
          <p:cNvPr id="7" name="Rectangle 3"/>
          <p:cNvSpPr/>
          <p:nvPr/>
        </p:nvSpPr>
        <p:spPr>
          <a:xfrm>
            <a:off x="262780" y="6374126"/>
            <a:ext cx="11513820" cy="368300"/>
          </a:xfrm>
          <a:prstGeom prst="rect">
            <a:avLst/>
          </a:prstGeom>
        </p:spPr>
        <p:txBody>
          <a:bodyPr wrap="none">
            <a:spAutoFit/>
          </a:bodyPr>
          <a:lstStyle/>
          <a:p>
            <a:r>
              <a:rPr lang="en-US" altLang="zh-CN" dirty="0" err="1"/>
              <a:t>Yidong</a:t>
            </a:r>
            <a:r>
              <a:rPr lang="en-US" altLang="zh-CN" dirty="0"/>
              <a:t> Wang et.al，Benyou Wang. </a:t>
            </a:r>
            <a:r>
              <a:rPr lang="zh-CN" altLang="en-US" dirty="0"/>
              <a:t>Towards </a:t>
            </a:r>
            <a:r>
              <a:rPr lang="zh-CN" altLang="en-US" b="1" dirty="0"/>
              <a:t>Specialized Medical LLMs</a:t>
            </a:r>
            <a:r>
              <a:rPr lang="zh-CN" altLang="en-US" dirty="0"/>
              <a:t>, A Comprehensive Study</a:t>
            </a:r>
            <a:r>
              <a:rPr lang="en-US" altLang="zh-CN" dirty="0"/>
              <a:t>. In progress</a:t>
            </a:r>
            <a:endParaRPr lang="zh-CN" altLang="en-US" dirty="0"/>
          </a:p>
        </p:txBody>
      </p:sp>
      <p:pic>
        <p:nvPicPr>
          <p:cNvPr id="8" name="Picture 7"/>
          <p:cNvPicPr>
            <a:picLocks noChangeAspect="1"/>
          </p:cNvPicPr>
          <p:nvPr/>
        </p:nvPicPr>
        <p:blipFill>
          <a:blip r:embed="rId3"/>
          <a:stretch>
            <a:fillRect/>
          </a:stretch>
        </p:blipFill>
        <p:spPr>
          <a:xfrm>
            <a:off x="5920607" y="1357234"/>
            <a:ext cx="5376043" cy="5030504"/>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432077"/>
            <a:ext cx="11360800" cy="763600"/>
          </a:xfrm>
        </p:spPr>
        <p:txBody>
          <a:bodyPr/>
          <a:lstStyle/>
          <a:p>
            <a:r>
              <a:rPr lang="zh-CN" altLang="en-US"/>
              <a:t>各个击破</a:t>
            </a:r>
          </a:p>
        </p:txBody>
      </p:sp>
      <p:sp>
        <p:nvSpPr>
          <p:cNvPr id="3" name="Text Placeholder 2"/>
          <p:cNvSpPr>
            <a:spLocks noGrp="1"/>
          </p:cNvSpPr>
          <p:nvPr>
            <p:ph type="body" idx="1"/>
          </p:nvPr>
        </p:nvSpPr>
        <p:spPr/>
        <p:txBody>
          <a:bodyPr/>
          <a:lstStyle/>
          <a:p>
            <a:r>
              <a:rPr lang="zh-CN" altLang="en-US" dirty="0"/>
              <a:t>牙医大模型</a:t>
            </a:r>
          </a:p>
          <a:p>
            <a:r>
              <a:rPr lang="zh-CN" altLang="en-US" dirty="0">
                <a:solidFill>
                  <a:schemeClr val="bg1">
                    <a:lumMod val="75000"/>
                  </a:schemeClr>
                </a:solidFill>
              </a:rPr>
              <a:t>中医大模型</a:t>
            </a:r>
          </a:p>
          <a:p>
            <a:r>
              <a:rPr lang="en-US" altLang="zh-CN" dirty="0">
                <a:solidFill>
                  <a:schemeClr val="bg1">
                    <a:lumMod val="75000"/>
                  </a:schemeClr>
                </a:solidFill>
              </a:rPr>
              <a:t>EEG</a:t>
            </a:r>
            <a:r>
              <a:rPr lang="zh-CN" altLang="en-US" dirty="0">
                <a:solidFill>
                  <a:schemeClr val="bg1">
                    <a:lumMod val="75000"/>
                  </a:schemeClr>
                </a:solidFill>
              </a:rPr>
              <a:t>脑电大模型</a:t>
            </a:r>
            <a:endParaRPr lang="en-US" altLang="zh-CN" dirty="0">
              <a:solidFill>
                <a:schemeClr val="bg1">
                  <a:lumMod val="75000"/>
                </a:schemeClr>
              </a:solidFill>
            </a:endParaRPr>
          </a:p>
          <a:p>
            <a:r>
              <a:rPr lang="zh-CN" altLang="en-US" dirty="0">
                <a:solidFill>
                  <a:schemeClr val="bg1">
                    <a:lumMod val="75000"/>
                  </a:schemeClr>
                </a:solidFill>
              </a:rPr>
              <a:t>病理大模型</a:t>
            </a:r>
          </a:p>
        </p:txBody>
      </p:sp>
      <p:sp>
        <p:nvSpPr>
          <p:cNvPr id="4" name="Slide Number Placeholder 3"/>
          <p:cNvSpPr>
            <a:spLocks noGrp="1"/>
          </p:cNvSpPr>
          <p:nvPr>
            <p:ph type="sldNum" idx="12"/>
          </p:nvPr>
        </p:nvSpPr>
        <p:spPr/>
        <p:txBody>
          <a:bodyPr/>
          <a:lstStyle/>
          <a:p>
            <a:fld id="{00000000-1234-1234-1234-123412341234}" type="slidenum">
              <a:rPr lang="en-US" altLang="zh-CN" smtClean="0"/>
              <a:t>35</a:t>
            </a:fld>
            <a:endParaRPr lang="zh-CN" altLang="en-US"/>
          </a:p>
        </p:txBody>
      </p:sp>
      <p:pic>
        <p:nvPicPr>
          <p:cNvPr id="5" name="Picture 4"/>
          <p:cNvPicPr>
            <a:picLocks noChangeAspect="1"/>
          </p:cNvPicPr>
          <p:nvPr/>
        </p:nvPicPr>
        <p:blipFill>
          <a:blip r:embed="rId3"/>
          <a:stretch>
            <a:fillRect/>
          </a:stretch>
        </p:blipFill>
        <p:spPr>
          <a:xfrm>
            <a:off x="3150235" y="1356995"/>
            <a:ext cx="7520305" cy="4075430"/>
          </a:xfrm>
          <a:prstGeom prst="rect">
            <a:avLst/>
          </a:prstGeom>
        </p:spPr>
      </p:pic>
      <p:sp>
        <p:nvSpPr>
          <p:cNvPr id="6" name="Text Box 5"/>
          <p:cNvSpPr txBox="1"/>
          <p:nvPr/>
        </p:nvSpPr>
        <p:spPr>
          <a:xfrm>
            <a:off x="2291080" y="6060440"/>
            <a:ext cx="7520305" cy="368300"/>
          </a:xfrm>
          <a:prstGeom prst="rect">
            <a:avLst/>
          </a:prstGeom>
          <a:noFill/>
        </p:spPr>
        <p:txBody>
          <a:bodyPr wrap="square" rtlCol="0">
            <a:spAutoFit/>
          </a:bodyPr>
          <a:lstStyle/>
          <a:p>
            <a:r>
              <a:rPr lang="zh-CN" altLang="en-US"/>
              <a:t>与港大牙医学院</a:t>
            </a:r>
            <a:r>
              <a:rPr lang="en-US" altLang="zh-CN"/>
              <a:t>/</a:t>
            </a:r>
            <a:r>
              <a:rPr lang="zh-CN" altLang="en-US"/>
              <a:t>南方医科大学深圳口腔医院</a:t>
            </a:r>
            <a:r>
              <a:rPr lang="en-US" altLang="zh-CN"/>
              <a:t>（</a:t>
            </a:r>
            <a:r>
              <a:rPr lang="zh-CN" altLang="en-US"/>
              <a:t>坪山</a:t>
            </a:r>
            <a:r>
              <a:rPr lang="en-US" altLang="zh-CN"/>
              <a:t>）</a:t>
            </a:r>
            <a:r>
              <a:rPr lang="zh-CN" altLang="en-US"/>
              <a:t>合作共建</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3E8B-C702-434C-B89F-8040289D452E}"/>
              </a:ext>
            </a:extLst>
          </p:cNvPr>
          <p:cNvSpPr>
            <a:spLocks noGrp="1"/>
          </p:cNvSpPr>
          <p:nvPr>
            <p:ph type="title"/>
          </p:nvPr>
        </p:nvSpPr>
        <p:spPr/>
        <p:txBody>
          <a:bodyPr/>
          <a:lstStyle/>
          <a:p>
            <a:r>
              <a:rPr lang="zh-CN" altLang="en-US" dirty="0"/>
              <a:t>通专融合：深耕专科</a:t>
            </a:r>
          </a:p>
        </p:txBody>
      </p:sp>
      <p:sp>
        <p:nvSpPr>
          <p:cNvPr id="3" name="Content Placeholder 2">
            <a:extLst>
              <a:ext uri="{FF2B5EF4-FFF2-40B4-BE49-F238E27FC236}">
                <a16:creationId xmlns:a16="http://schemas.microsoft.com/office/drawing/2014/main" id="{463368A3-9899-42BA-BAC6-BD272618E046}"/>
              </a:ext>
            </a:extLst>
          </p:cNvPr>
          <p:cNvSpPr>
            <a:spLocks noGrp="1"/>
          </p:cNvSpPr>
          <p:nvPr>
            <p:ph idx="1"/>
          </p:nvPr>
        </p:nvSpPr>
        <p:spPr>
          <a:xfrm>
            <a:off x="838199" y="1825625"/>
            <a:ext cx="5960533" cy="4351338"/>
          </a:xfrm>
        </p:spPr>
        <p:txBody>
          <a:bodyPr/>
          <a:lstStyle/>
          <a:p>
            <a:r>
              <a:rPr lang="zh-CN" altLang="en-US" b="1" dirty="0"/>
              <a:t>链接</a:t>
            </a:r>
            <a:r>
              <a:rPr lang="zh-CN" altLang="en-US" dirty="0"/>
              <a:t>专科机构和专家</a:t>
            </a:r>
            <a:endParaRPr lang="en-US" altLang="zh-CN" dirty="0"/>
          </a:p>
          <a:p>
            <a:r>
              <a:rPr lang="zh-CN" altLang="en-US" b="1" dirty="0"/>
              <a:t>找</a:t>
            </a:r>
            <a:r>
              <a:rPr lang="zh-CN" altLang="en-US" dirty="0"/>
              <a:t>到专科的具体问题</a:t>
            </a:r>
            <a:r>
              <a:rPr lang="en-US" altLang="zh-CN" dirty="0"/>
              <a:t>, </a:t>
            </a:r>
            <a:r>
              <a:rPr lang="zh-CN" altLang="en-US" dirty="0"/>
              <a:t>做完即用</a:t>
            </a:r>
            <a:endParaRPr lang="en-US" altLang="zh-CN" dirty="0"/>
          </a:p>
          <a:p>
            <a:r>
              <a:rPr lang="zh-CN" altLang="en-US" dirty="0"/>
              <a:t>和多个专科医院共做</a:t>
            </a:r>
            <a:r>
              <a:rPr lang="zh-CN" altLang="en-US" b="1" dirty="0"/>
              <a:t>评测</a:t>
            </a:r>
            <a:endParaRPr lang="en-US" altLang="zh-CN" b="1" dirty="0"/>
          </a:p>
          <a:p>
            <a:r>
              <a:rPr lang="zh-CN" altLang="en-US" dirty="0"/>
              <a:t>用</a:t>
            </a:r>
            <a:r>
              <a:rPr lang="en-US" altLang="zh-CN" dirty="0"/>
              <a:t>AI</a:t>
            </a:r>
            <a:r>
              <a:rPr lang="zh-CN" altLang="en-US" dirty="0"/>
              <a:t>和专家一起来标注；并通过专科科普来链接更多的专家</a:t>
            </a:r>
            <a:endParaRPr lang="en-US" altLang="zh-CN" dirty="0"/>
          </a:p>
          <a:p>
            <a:r>
              <a:rPr lang="zh-CN" altLang="en-US" dirty="0"/>
              <a:t>医疗科普和医疗专业教育</a:t>
            </a:r>
            <a:endParaRPr lang="en-US" altLang="zh-CN" dirty="0"/>
          </a:p>
          <a:p>
            <a:endParaRPr lang="zh-CN" altLang="en-US" dirty="0"/>
          </a:p>
        </p:txBody>
      </p:sp>
    </p:spTree>
    <p:extLst>
      <p:ext uri="{BB962C8B-B14F-4D97-AF65-F5344CB8AC3E}">
        <p14:creationId xmlns:p14="http://schemas.microsoft.com/office/powerpoint/2010/main" val="3295835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1E0B-3339-4E7C-9045-BACA20A36C37}"/>
              </a:ext>
            </a:extLst>
          </p:cNvPr>
          <p:cNvSpPr>
            <a:spLocks noGrp="1"/>
          </p:cNvSpPr>
          <p:nvPr>
            <p:ph type="title"/>
          </p:nvPr>
        </p:nvSpPr>
        <p:spPr/>
        <p:txBody>
          <a:bodyPr/>
          <a:lstStyle/>
          <a:p>
            <a:r>
              <a:rPr lang="en-US" altLang="zh-CN" dirty="0"/>
              <a:t>Strategy III: Agentic Hospital</a:t>
            </a:r>
            <a:endParaRPr lang="zh-CN" altLang="en-US" dirty="0"/>
          </a:p>
        </p:txBody>
      </p:sp>
      <p:sp>
        <p:nvSpPr>
          <p:cNvPr id="3" name="Content Placeholder 2">
            <a:extLst>
              <a:ext uri="{FF2B5EF4-FFF2-40B4-BE49-F238E27FC236}">
                <a16:creationId xmlns:a16="http://schemas.microsoft.com/office/drawing/2014/main" id="{94E39C20-A1A5-4F0C-8DB1-2BEDA17F0E8B}"/>
              </a:ext>
            </a:extLst>
          </p:cNvPr>
          <p:cNvSpPr>
            <a:spLocks noGrp="1"/>
          </p:cNvSpPr>
          <p:nvPr>
            <p:ph idx="1"/>
          </p:nvPr>
        </p:nvSpPr>
        <p:spPr/>
        <p:txBody>
          <a:bodyPr>
            <a:normAutofit/>
          </a:bodyPr>
          <a:lstStyle/>
          <a:p>
            <a:r>
              <a:rPr lang="zh-CN" altLang="en-US" b="1" dirty="0"/>
              <a:t>人物</a:t>
            </a:r>
            <a:r>
              <a:rPr lang="zh-CN" altLang="en-US" dirty="0"/>
              <a:t>模拟</a:t>
            </a:r>
            <a:endParaRPr lang="en-US" altLang="zh-CN" dirty="0"/>
          </a:p>
          <a:p>
            <a:pPr lvl="1"/>
            <a:r>
              <a:rPr lang="zh-CN" altLang="en-US" dirty="0"/>
              <a:t>虚拟的病人</a:t>
            </a:r>
            <a:r>
              <a:rPr lang="en-US" altLang="zh-CN" dirty="0"/>
              <a:t>[1]</a:t>
            </a:r>
            <a:r>
              <a:rPr lang="zh-CN" altLang="en-US" dirty="0"/>
              <a:t>和医生</a:t>
            </a:r>
            <a:endParaRPr lang="en-US" altLang="zh-CN" dirty="0"/>
          </a:p>
          <a:p>
            <a:pPr lvl="1"/>
            <a:r>
              <a:rPr lang="zh-CN" altLang="en-US" dirty="0"/>
              <a:t>技术需求逼真的音视频同步技术</a:t>
            </a:r>
            <a:r>
              <a:rPr lang="en-US" altLang="zh-CN" dirty="0"/>
              <a:t>[2,3,4]</a:t>
            </a:r>
            <a:r>
              <a:rPr lang="zh-CN" altLang="en-US" dirty="0"/>
              <a:t>，病人模拟智能体；</a:t>
            </a:r>
            <a:endParaRPr lang="en-US" altLang="zh-CN" dirty="0"/>
          </a:p>
          <a:p>
            <a:r>
              <a:rPr lang="zh-CN" altLang="en-US" b="1" dirty="0"/>
              <a:t>社会交互</a:t>
            </a:r>
            <a:r>
              <a:rPr lang="zh-CN" altLang="en-US" dirty="0"/>
              <a:t>模拟</a:t>
            </a:r>
            <a:endParaRPr lang="en-US" altLang="zh-CN" dirty="0"/>
          </a:p>
          <a:p>
            <a:pPr lvl="1"/>
            <a:r>
              <a:rPr lang="zh-CN" altLang="en-US" dirty="0"/>
              <a:t>医院内决策实体之间的交互（对话、书写报告、药品购买支付）</a:t>
            </a:r>
            <a:endParaRPr lang="en-US" altLang="zh-CN" dirty="0"/>
          </a:p>
          <a:p>
            <a:r>
              <a:rPr lang="zh-CN" altLang="en-US" b="1" dirty="0"/>
              <a:t>物理空间</a:t>
            </a:r>
            <a:r>
              <a:rPr lang="zh-CN" altLang="en-US" dirty="0"/>
              <a:t>模拟</a:t>
            </a:r>
            <a:endParaRPr lang="en-US" altLang="zh-CN" dirty="0"/>
          </a:p>
          <a:p>
            <a:pPr lvl="1"/>
            <a:r>
              <a:rPr lang="zh-CN" altLang="en-US" dirty="0"/>
              <a:t>拿到医院的建筑图纸，无人机拍摄，高斯泼溅技术重构</a:t>
            </a:r>
            <a:r>
              <a:rPr lang="en-US" altLang="zh-CN" dirty="0"/>
              <a:t>3D</a:t>
            </a:r>
          </a:p>
          <a:p>
            <a:r>
              <a:rPr lang="zh-CN" altLang="en-US" b="1" dirty="0"/>
              <a:t>世界机制</a:t>
            </a:r>
            <a:r>
              <a:rPr lang="zh-CN" altLang="en-US" dirty="0"/>
              <a:t>模拟</a:t>
            </a:r>
            <a:endParaRPr lang="en-US" altLang="zh-CN" dirty="0"/>
          </a:p>
          <a:p>
            <a:pPr lvl="1"/>
            <a:r>
              <a:rPr lang="zh-CN" altLang="en-US" dirty="0"/>
              <a:t>医保支付机制、导诊机制、排班运营、全流程就诊。</a:t>
            </a:r>
            <a:endParaRPr lang="en-US" altLang="zh-CN" dirty="0"/>
          </a:p>
          <a:p>
            <a:pPr lvl="1"/>
            <a:r>
              <a:rPr lang="zh-CN" altLang="en-US" dirty="0"/>
              <a:t>个人</a:t>
            </a:r>
            <a:r>
              <a:rPr lang="en-US" altLang="zh-CN" dirty="0"/>
              <a:t>/</a:t>
            </a:r>
            <a:r>
              <a:rPr lang="zh-CN" altLang="en-US" dirty="0"/>
              <a:t>机构的</a:t>
            </a:r>
            <a:r>
              <a:rPr lang="zh-CN" altLang="en-US" b="1" dirty="0"/>
              <a:t>决策机制</a:t>
            </a:r>
            <a:r>
              <a:rPr lang="zh-CN" altLang="en-US" dirty="0"/>
              <a:t>（趋利避害，人性使然）</a:t>
            </a:r>
            <a:endParaRPr lang="en-US" altLang="zh-CN" dirty="0"/>
          </a:p>
          <a:p>
            <a:pPr lvl="1"/>
            <a:r>
              <a:rPr lang="zh-CN" altLang="en-US" dirty="0">
                <a:solidFill>
                  <a:srgbClr val="FF0000"/>
                </a:solidFill>
              </a:rPr>
              <a:t>真实数据交互系统（</a:t>
            </a:r>
            <a:r>
              <a:rPr lang="en-US" altLang="zh-CN" dirty="0">
                <a:solidFill>
                  <a:srgbClr val="FF0000"/>
                </a:solidFill>
              </a:rPr>
              <a:t>Health Information System</a:t>
            </a:r>
            <a:r>
              <a:rPr lang="zh-CN" altLang="en-US" dirty="0">
                <a:solidFill>
                  <a:srgbClr val="FF0000"/>
                </a:solidFill>
              </a:rPr>
              <a:t>）</a:t>
            </a:r>
            <a:endParaRPr lang="en-US" altLang="zh-CN" dirty="0">
              <a:solidFill>
                <a:srgbClr val="FF0000"/>
              </a:solidFill>
            </a:endParaRPr>
          </a:p>
          <a:p>
            <a:pPr marL="457200" lvl="1" indent="0">
              <a:buNone/>
            </a:pPr>
            <a:endParaRPr lang="en-US" altLang="zh-CN" dirty="0"/>
          </a:p>
          <a:p>
            <a:pPr lvl="1"/>
            <a:endParaRPr lang="en-US" altLang="zh-CN" dirty="0"/>
          </a:p>
        </p:txBody>
      </p:sp>
      <p:sp>
        <p:nvSpPr>
          <p:cNvPr id="4" name="Rectangle 3">
            <a:extLst>
              <a:ext uri="{FF2B5EF4-FFF2-40B4-BE49-F238E27FC236}">
                <a16:creationId xmlns:a16="http://schemas.microsoft.com/office/drawing/2014/main" id="{25723EB9-ACA8-4871-A35F-311AA822B8AD}"/>
              </a:ext>
            </a:extLst>
          </p:cNvPr>
          <p:cNvSpPr/>
          <p:nvPr/>
        </p:nvSpPr>
        <p:spPr>
          <a:xfrm>
            <a:off x="177800" y="6099086"/>
            <a:ext cx="12014200" cy="923330"/>
          </a:xfrm>
          <a:prstGeom prst="rect">
            <a:avLst/>
          </a:prstGeom>
        </p:spPr>
        <p:txBody>
          <a:bodyPr wrap="square">
            <a:spAutoFit/>
          </a:bodyPr>
          <a:lstStyle/>
          <a:p>
            <a:r>
              <a:rPr lang="en-US" altLang="zh-CN" sz="900" dirty="0"/>
              <a:t>[1] </a:t>
            </a:r>
            <a:r>
              <a:rPr lang="zh-CN" altLang="en-US" sz="900" dirty="0"/>
              <a:t>Bingquan Zhang, Xiaoxiao Liu, Yuchi Wang, Lei Zhou, Qianqian Xie, Benyou Wang. Human or LLM as Standardized Patients? A Comparative Study for Medical Education. </a:t>
            </a:r>
            <a:r>
              <a:rPr lang="zh-CN" altLang="en-US" sz="900" dirty="0">
                <a:hlinkClick r:id="rId2"/>
              </a:rPr>
              <a:t>https://arxiv.org/abs/2511.14783</a:t>
            </a:r>
            <a:endParaRPr lang="en-US" altLang="zh-CN" sz="900" dirty="0"/>
          </a:p>
          <a:p>
            <a:r>
              <a:rPr lang="en-US" altLang="zh-CN" sz="900" dirty="0"/>
              <a:t>[2] </a:t>
            </a:r>
            <a:r>
              <a:rPr lang="en-US" altLang="zh-CN" sz="900" dirty="0" err="1"/>
              <a:t>Bingquan</a:t>
            </a:r>
            <a:r>
              <a:rPr lang="en-US" altLang="zh-CN" sz="900" dirty="0"/>
              <a:t> Liu, Xiang Li, Benyou Wang. </a:t>
            </a:r>
            <a:r>
              <a:rPr lang="en-US" altLang="zh-CN" sz="900" dirty="0" err="1"/>
              <a:t>HealthTTS</a:t>
            </a:r>
            <a:r>
              <a:rPr lang="en-US" altLang="zh-CN" sz="900" dirty="0"/>
              <a:t>, Synthesize Speech with Health Conditions for Simulated Patients. Prepare to submit to </a:t>
            </a:r>
            <a:r>
              <a:rPr lang="en-US" altLang="zh-CN" sz="900" dirty="0" err="1"/>
              <a:t>NeurIPS</a:t>
            </a:r>
            <a:r>
              <a:rPr lang="en-US" altLang="zh-CN" sz="900" dirty="0"/>
              <a:t> 2026.</a:t>
            </a:r>
          </a:p>
          <a:p>
            <a:r>
              <a:rPr lang="en-US" altLang="zh-CN" sz="900" dirty="0"/>
              <a:t>[3] </a:t>
            </a:r>
            <a:r>
              <a:rPr lang="en-US" altLang="zh-CN" sz="900" dirty="0" err="1"/>
              <a:t>Shunian</a:t>
            </a:r>
            <a:r>
              <a:rPr lang="en-US" altLang="zh-CN" sz="900" dirty="0"/>
              <a:t> Chen, </a:t>
            </a:r>
            <a:r>
              <a:rPr lang="en-US" altLang="zh-CN" sz="900" dirty="0" err="1"/>
              <a:t>Hejin</a:t>
            </a:r>
            <a:r>
              <a:rPr lang="en-US" altLang="zh-CN" sz="900" dirty="0"/>
              <a:t> Huang, </a:t>
            </a:r>
            <a:r>
              <a:rPr lang="en-US" altLang="zh-CN" sz="900" dirty="0" err="1"/>
              <a:t>Yexin</a:t>
            </a:r>
            <a:r>
              <a:rPr lang="en-US" altLang="zh-CN" sz="900" dirty="0"/>
              <a:t> Liu, </a:t>
            </a:r>
            <a:r>
              <a:rPr lang="en-US" altLang="zh-CN" sz="900" dirty="0" err="1"/>
              <a:t>Zihan</a:t>
            </a:r>
            <a:r>
              <a:rPr lang="en-US" altLang="zh-CN" sz="900" dirty="0"/>
              <a:t> Ye, </a:t>
            </a:r>
            <a:r>
              <a:rPr lang="en-US" altLang="zh-CN" sz="900" dirty="0" err="1"/>
              <a:t>Pengcheng</a:t>
            </a:r>
            <a:r>
              <a:rPr lang="en-US" altLang="zh-CN" sz="900" dirty="0"/>
              <a:t> Chen, </a:t>
            </a:r>
            <a:r>
              <a:rPr lang="en-US" altLang="zh-CN" sz="900" dirty="0" err="1"/>
              <a:t>Chenghao</a:t>
            </a:r>
            <a:r>
              <a:rPr lang="en-US" altLang="zh-CN" sz="900" dirty="0"/>
              <a:t> Zhu, Michael Guan, </a:t>
            </a:r>
            <a:r>
              <a:rPr lang="en-US" altLang="zh-CN" sz="900" dirty="0" err="1"/>
              <a:t>Rongsheng</a:t>
            </a:r>
            <a:r>
              <a:rPr lang="en-US" altLang="zh-CN" sz="900" dirty="0"/>
              <a:t> Wang, </a:t>
            </a:r>
            <a:r>
              <a:rPr lang="en-US" altLang="zh-CN" sz="900" dirty="0" err="1"/>
              <a:t>Junying</a:t>
            </a:r>
            <a:r>
              <a:rPr lang="en-US" altLang="zh-CN" sz="900" dirty="0"/>
              <a:t> Chen, </a:t>
            </a:r>
            <a:r>
              <a:rPr lang="en-US" altLang="zh-CN" sz="900" dirty="0" err="1"/>
              <a:t>Guanbin</a:t>
            </a:r>
            <a:r>
              <a:rPr lang="en-US" altLang="zh-CN" sz="900" dirty="0"/>
              <a:t> Li, Ser-Nam Lim, Harry Yang, Benyou Wang. </a:t>
            </a:r>
            <a:r>
              <a:rPr lang="en-US" altLang="zh-CN" sz="900" dirty="0" err="1"/>
              <a:t>TalkVid</a:t>
            </a:r>
            <a:r>
              <a:rPr lang="en-US" altLang="zh-CN" sz="900" dirty="0"/>
              <a:t>: A Large-Scale Diversified Dataset for Audio-Driven Talking Head Synthesis.  </a:t>
            </a:r>
            <a:r>
              <a:rPr lang="en-US" altLang="zh-CN" sz="900" dirty="0">
                <a:hlinkClick r:id="rId3"/>
              </a:rPr>
              <a:t>https://arxiv.org/abs/2508.13618</a:t>
            </a:r>
            <a:endParaRPr lang="en-US" altLang="zh-CN" sz="900" dirty="0"/>
          </a:p>
          <a:p>
            <a:r>
              <a:rPr lang="en-US" altLang="zh-CN" sz="900" dirty="0"/>
              <a:t>[4] </a:t>
            </a:r>
            <a:r>
              <a:rPr lang="en-US" altLang="zh-CN" sz="900" dirty="0" err="1"/>
              <a:t>Rongsheng</a:t>
            </a:r>
            <a:r>
              <a:rPr lang="en-US" altLang="zh-CN" sz="900" dirty="0"/>
              <a:t> Wang, </a:t>
            </a:r>
            <a:r>
              <a:rPr lang="en-US" altLang="zh-CN" sz="900" dirty="0" err="1"/>
              <a:t>Junying</a:t>
            </a:r>
            <a:r>
              <a:rPr lang="en-US" altLang="zh-CN" sz="900" dirty="0"/>
              <a:t> Chen, </a:t>
            </a:r>
            <a:r>
              <a:rPr lang="en-US" altLang="zh-CN" sz="900" dirty="0" err="1"/>
              <a:t>Ke</a:t>
            </a:r>
            <a:r>
              <a:rPr lang="en-US" altLang="zh-CN" sz="900" dirty="0"/>
              <a:t> Ji, </a:t>
            </a:r>
            <a:r>
              <a:rPr lang="en-US" altLang="zh-CN" sz="900" dirty="0" err="1"/>
              <a:t>Zhenyang</a:t>
            </a:r>
            <a:r>
              <a:rPr lang="en-US" altLang="zh-CN" sz="900" dirty="0"/>
              <a:t> Cai, </a:t>
            </a:r>
            <a:r>
              <a:rPr lang="en-US" altLang="zh-CN" sz="900" dirty="0" err="1"/>
              <a:t>Shunian</a:t>
            </a:r>
            <a:r>
              <a:rPr lang="en-US" altLang="zh-CN" sz="900" dirty="0"/>
              <a:t> Chen, </a:t>
            </a:r>
            <a:r>
              <a:rPr lang="en-US" altLang="zh-CN" sz="900" dirty="0" err="1"/>
              <a:t>Yunjin</a:t>
            </a:r>
            <a:r>
              <a:rPr lang="en-US" altLang="zh-CN" sz="900" dirty="0"/>
              <a:t> Yang, Benyou Wang. </a:t>
            </a:r>
            <a:r>
              <a:rPr lang="en-US" altLang="zh-CN" sz="900" dirty="0" err="1"/>
              <a:t>MedGen</a:t>
            </a:r>
            <a:r>
              <a:rPr lang="en-US" altLang="zh-CN" sz="900" dirty="0"/>
              <a:t>: Unlocking Medical Video Generation by Scaling Granularly-annotated Medical Videos. https://arxiv.org/abs/2507.05675</a:t>
            </a:r>
          </a:p>
          <a:p>
            <a:endParaRPr lang="zh-CN" altLang="en-US" sz="900" dirty="0"/>
          </a:p>
        </p:txBody>
      </p:sp>
    </p:spTree>
    <p:extLst>
      <p:ext uri="{BB962C8B-B14F-4D97-AF65-F5344CB8AC3E}">
        <p14:creationId xmlns:p14="http://schemas.microsoft.com/office/powerpoint/2010/main" val="25503092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E14F-DBD6-47A8-ACCE-01249249DEA7}"/>
              </a:ext>
            </a:extLst>
          </p:cNvPr>
          <p:cNvSpPr>
            <a:spLocks noGrp="1"/>
          </p:cNvSpPr>
          <p:nvPr>
            <p:ph type="title"/>
          </p:nvPr>
        </p:nvSpPr>
        <p:spPr/>
        <p:txBody>
          <a:bodyPr/>
          <a:lstStyle/>
          <a:p>
            <a:r>
              <a:rPr lang="zh-CN" altLang="en-US" dirty="0"/>
              <a:t>真实</a:t>
            </a:r>
            <a:r>
              <a:rPr lang="en-US" altLang="zh-CN" dirty="0"/>
              <a:t>HIS</a:t>
            </a:r>
            <a:r>
              <a:rPr lang="zh-CN" altLang="en-US" dirty="0"/>
              <a:t>系统的好处</a:t>
            </a:r>
          </a:p>
        </p:txBody>
      </p:sp>
      <p:sp>
        <p:nvSpPr>
          <p:cNvPr id="3" name="Content Placeholder 2">
            <a:extLst>
              <a:ext uri="{FF2B5EF4-FFF2-40B4-BE49-F238E27FC236}">
                <a16:creationId xmlns:a16="http://schemas.microsoft.com/office/drawing/2014/main" id="{5D264E2C-312D-4791-B126-BDD5C2ECDA8E}"/>
              </a:ext>
            </a:extLst>
          </p:cNvPr>
          <p:cNvSpPr>
            <a:spLocks noGrp="1"/>
          </p:cNvSpPr>
          <p:nvPr>
            <p:ph idx="1"/>
          </p:nvPr>
        </p:nvSpPr>
        <p:spPr/>
        <p:txBody>
          <a:bodyPr/>
          <a:lstStyle/>
          <a:p>
            <a:r>
              <a:rPr lang="zh-CN" altLang="en-US" dirty="0"/>
              <a:t>数据在虚拟医院和真实医院无缝切换</a:t>
            </a:r>
            <a:endParaRPr lang="en-US" altLang="zh-CN" dirty="0"/>
          </a:p>
          <a:p>
            <a:r>
              <a:rPr lang="zh-CN" altLang="en-US" dirty="0"/>
              <a:t>在虚拟医院里面的任何</a:t>
            </a:r>
            <a:r>
              <a:rPr lang="en-US" altLang="zh-CN" dirty="0"/>
              <a:t>AI</a:t>
            </a:r>
            <a:r>
              <a:rPr lang="zh-CN" altLang="en-US" dirty="0"/>
              <a:t>辅助工具，可以无缝切入到真实系统</a:t>
            </a:r>
            <a:endParaRPr lang="en-US" altLang="zh-CN" dirty="0"/>
          </a:p>
          <a:p>
            <a:endParaRPr lang="en-US" altLang="zh-CN" dirty="0"/>
          </a:p>
          <a:p>
            <a:endParaRPr lang="en-US" altLang="zh-CN" dirty="0"/>
          </a:p>
          <a:p>
            <a:r>
              <a:rPr lang="zh-CN" altLang="en-US" dirty="0"/>
              <a:t>支持：</a:t>
            </a:r>
            <a:endParaRPr lang="en-US" altLang="zh-CN" dirty="0"/>
          </a:p>
          <a:p>
            <a:pPr lvl="1"/>
            <a:r>
              <a:rPr lang="zh-CN" altLang="en-US" dirty="0"/>
              <a:t>港中深医院已经在我们学校服务器上部署有真实医院的</a:t>
            </a:r>
            <a:r>
              <a:rPr lang="en-US" altLang="zh-CN" dirty="0"/>
              <a:t>HIS</a:t>
            </a:r>
            <a:r>
              <a:rPr lang="zh-CN" altLang="en-US" dirty="0"/>
              <a:t>系统</a:t>
            </a:r>
            <a:endParaRPr lang="en-US" altLang="zh-CN" dirty="0"/>
          </a:p>
          <a:p>
            <a:pPr lvl="1"/>
            <a:r>
              <a:rPr lang="zh-CN" altLang="en-US" dirty="0"/>
              <a:t>有一些初步的样例数据可控使用</a:t>
            </a:r>
          </a:p>
        </p:txBody>
      </p:sp>
    </p:spTree>
    <p:extLst>
      <p:ext uri="{BB962C8B-B14F-4D97-AF65-F5344CB8AC3E}">
        <p14:creationId xmlns:p14="http://schemas.microsoft.com/office/powerpoint/2010/main" val="199906038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4A345-4D17-4D45-A741-55FD1ADDF003}"/>
              </a:ext>
            </a:extLst>
          </p:cNvPr>
          <p:cNvSpPr>
            <a:spLocks noGrp="1"/>
          </p:cNvSpPr>
          <p:nvPr>
            <p:ph type="title"/>
          </p:nvPr>
        </p:nvSpPr>
        <p:spPr>
          <a:xfrm>
            <a:off x="415600" y="528053"/>
            <a:ext cx="11360800" cy="763600"/>
          </a:xfrm>
        </p:spPr>
        <p:txBody>
          <a:bodyPr/>
          <a:lstStyle/>
          <a:p>
            <a:r>
              <a:rPr lang="en-US" altLang="zh-CN" dirty="0"/>
              <a:t>Medical Skills</a:t>
            </a:r>
            <a:endParaRPr lang="zh-CN" altLang="en-US" dirty="0"/>
          </a:p>
        </p:txBody>
      </p:sp>
      <p:sp>
        <p:nvSpPr>
          <p:cNvPr id="4" name="Slide Number Placeholder 3">
            <a:extLst>
              <a:ext uri="{FF2B5EF4-FFF2-40B4-BE49-F238E27FC236}">
                <a16:creationId xmlns:a16="http://schemas.microsoft.com/office/drawing/2014/main" id="{BA10DFFD-0A53-4DEB-9645-F7FA040EBA1A}"/>
              </a:ext>
            </a:extLst>
          </p:cNvPr>
          <p:cNvSpPr>
            <a:spLocks noGrp="1"/>
          </p:cNvSpPr>
          <p:nvPr>
            <p:ph type="sldNum" idx="12"/>
          </p:nvPr>
        </p:nvSpPr>
        <p:spPr/>
        <p:txBody>
          <a:bodyPr/>
          <a:lstStyle/>
          <a:p>
            <a:fld id="{00000000-1234-1234-1234-123412341234}" type="slidenum">
              <a:rPr lang="en-US" altLang="zh-CN" smtClean="0"/>
              <a:t>39</a:t>
            </a:fld>
            <a:endParaRPr lang="zh-CN" altLang="en-US"/>
          </a:p>
        </p:txBody>
      </p:sp>
      <p:pic>
        <p:nvPicPr>
          <p:cNvPr id="5" name="Picture 4">
            <a:extLst>
              <a:ext uri="{FF2B5EF4-FFF2-40B4-BE49-F238E27FC236}">
                <a16:creationId xmlns:a16="http://schemas.microsoft.com/office/drawing/2014/main" id="{CF829824-4EC8-47BE-AC0F-50A26794D440}"/>
              </a:ext>
            </a:extLst>
          </p:cNvPr>
          <p:cNvPicPr>
            <a:picLocks noChangeAspect="1"/>
          </p:cNvPicPr>
          <p:nvPr/>
        </p:nvPicPr>
        <p:blipFill>
          <a:blip r:embed="rId2"/>
          <a:stretch>
            <a:fillRect/>
          </a:stretch>
        </p:blipFill>
        <p:spPr>
          <a:xfrm>
            <a:off x="2757714" y="1473324"/>
            <a:ext cx="6550275" cy="4201762"/>
          </a:xfrm>
          <a:prstGeom prst="rect">
            <a:avLst/>
          </a:prstGeom>
        </p:spPr>
      </p:pic>
    </p:spTree>
    <p:extLst>
      <p:ext uri="{BB962C8B-B14F-4D97-AF65-F5344CB8AC3E}">
        <p14:creationId xmlns:p14="http://schemas.microsoft.com/office/powerpoint/2010/main" val="4273308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63880"/>
            <a:ext cx="10980964" cy="314960"/>
          </a:xfrm>
        </p:spPr>
        <p:txBody>
          <a:bodyPr/>
          <a:lstStyle/>
          <a:p>
            <a:r>
              <a:rPr lang="zh-CN" altLang="en-US" sz="3165" dirty="0">
                <a:sym typeface="+mn-ea"/>
              </a:rPr>
              <a:t>首个通过国家药剂师考试</a:t>
            </a:r>
            <a:r>
              <a:rPr lang="en-US" altLang="zh-CN" sz="3165" dirty="0">
                <a:sym typeface="+mn-ea"/>
              </a:rPr>
              <a:t>. (2023</a:t>
            </a:r>
            <a:r>
              <a:rPr lang="zh-CN" altLang="en-US" sz="3165" dirty="0">
                <a:sym typeface="+mn-ea"/>
              </a:rPr>
              <a:t>）</a:t>
            </a:r>
            <a:endParaRPr lang="zh-CN" altLang="en-US" sz="3165" b="1" dirty="0">
              <a:solidFill>
                <a:srgbClr val="80237B"/>
              </a:solidFill>
            </a:endParaRPr>
          </a:p>
        </p:txBody>
      </p:sp>
      <p:pic>
        <p:nvPicPr>
          <p:cNvPr id="5" name="Picture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1412558"/>
            <a:ext cx="12192000" cy="4255698"/>
          </a:xfrm>
          <a:prstGeom prst="rect">
            <a:avLst/>
          </a:prstGeom>
        </p:spPr>
      </p:pic>
      <p:sp>
        <p:nvSpPr>
          <p:cNvPr id="3" name="Rectangle 2"/>
          <p:cNvSpPr/>
          <p:nvPr/>
        </p:nvSpPr>
        <p:spPr>
          <a:xfrm>
            <a:off x="2119693" y="5483590"/>
            <a:ext cx="8239692" cy="369332"/>
          </a:xfrm>
          <a:prstGeom prst="rect">
            <a:avLst/>
          </a:prstGeom>
        </p:spPr>
        <p:txBody>
          <a:bodyPr wrap="none">
            <a:spAutoFit/>
          </a:bodyPr>
          <a:lstStyle/>
          <a:p>
            <a:r>
              <a:rPr lang="en-US" altLang="zh-CN" dirty="0">
                <a:sym typeface="+mn-ea"/>
              </a:rPr>
              <a:t>Benchmark is in Oct, where models are trained during Oct and  cheating is impossible </a:t>
            </a:r>
            <a:endParaRPr lang="zh-CN" altLang="en-US" dirty="0"/>
          </a:p>
        </p:txBody>
      </p:sp>
      <p:sp>
        <p:nvSpPr>
          <p:cNvPr id="4" name="Rectangle 3"/>
          <p:cNvSpPr/>
          <p:nvPr/>
        </p:nvSpPr>
        <p:spPr>
          <a:xfrm>
            <a:off x="0" y="5949857"/>
            <a:ext cx="12479079" cy="830997"/>
          </a:xfrm>
          <a:prstGeom prst="rect">
            <a:avLst/>
          </a:prstGeom>
        </p:spPr>
        <p:txBody>
          <a:bodyPr wrap="square">
            <a:spAutoFit/>
          </a:bodyPr>
          <a:lstStyle/>
          <a:p>
            <a:r>
              <a:rPr lang="en-US" altLang="zh-CN" sz="1200" dirty="0" err="1"/>
              <a:t>Hongbo</a:t>
            </a:r>
            <a:r>
              <a:rPr lang="en-US" altLang="zh-CN" sz="1200" dirty="0"/>
              <a:t> Zhang, Junying Chen, Feng Jiang, Fei Yu, </a:t>
            </a:r>
            <a:r>
              <a:rPr lang="en-US" altLang="zh-CN" sz="1200" dirty="0" err="1"/>
              <a:t>Zhihong</a:t>
            </a:r>
            <a:r>
              <a:rPr lang="en-US" altLang="zh-CN" sz="1200" dirty="0"/>
              <a:t> Chen, </a:t>
            </a:r>
            <a:r>
              <a:rPr lang="en-US" altLang="zh-CN" sz="1200" dirty="0" err="1"/>
              <a:t>Jianquan</a:t>
            </a:r>
            <a:r>
              <a:rPr lang="en-US" altLang="zh-CN" sz="1200" dirty="0"/>
              <a:t> Li, Guiming Chen, Xiangbo Wu, </a:t>
            </a:r>
            <a:r>
              <a:rPr lang="en-US" altLang="zh-CN" sz="1200" dirty="0" err="1"/>
              <a:t>Zhiyi</a:t>
            </a:r>
            <a:r>
              <a:rPr lang="en-US" altLang="zh-CN" sz="1200" dirty="0"/>
              <a:t> Zhang, </a:t>
            </a:r>
            <a:r>
              <a:rPr lang="en-US" altLang="zh-CN" sz="1200" dirty="0" err="1"/>
              <a:t>Qingying</a:t>
            </a:r>
            <a:r>
              <a:rPr lang="en-US" altLang="zh-CN" sz="1200" dirty="0"/>
              <a:t> Xiao, Xiang Wan, </a:t>
            </a:r>
            <a:r>
              <a:rPr lang="en-US" altLang="zh-CN" sz="1200" b="1" dirty="0"/>
              <a:t>Benyou Wang</a:t>
            </a:r>
            <a:r>
              <a:rPr lang="en-US" altLang="zh-CN" sz="1200" dirty="0"/>
              <a:t>#, Haizhou Li. HuatuoGPT, towards Taming Language Model to Be a Doctor. </a:t>
            </a:r>
            <a:r>
              <a:rPr lang="en-US" altLang="zh-CN" sz="1200" dirty="0">
                <a:hlinkClick r:id="rId5"/>
              </a:rPr>
              <a:t>https://arxiv.org/abs/2305.15075</a:t>
            </a:r>
            <a:endParaRPr lang="en-US" altLang="zh-CN" sz="1200" dirty="0"/>
          </a:p>
          <a:p>
            <a:r>
              <a:rPr lang="en-US" altLang="zh-CN" sz="1200" dirty="0"/>
              <a:t>Junying Chen, </a:t>
            </a:r>
            <a:r>
              <a:rPr lang="en-US" altLang="zh-CN" sz="1200" dirty="0" err="1"/>
              <a:t>Xidong</a:t>
            </a:r>
            <a:r>
              <a:rPr lang="en-US" altLang="zh-CN" sz="1200" dirty="0"/>
              <a:t> Wang, </a:t>
            </a:r>
            <a:r>
              <a:rPr lang="en-US" altLang="zh-CN" sz="1200" dirty="0" err="1"/>
              <a:t>Anningzhe</a:t>
            </a:r>
            <a:r>
              <a:rPr lang="en-US" altLang="zh-CN" sz="1200" dirty="0"/>
              <a:t> Gao#, Feng Jiang, </a:t>
            </a:r>
            <a:r>
              <a:rPr lang="en-US" altLang="zh-CN" sz="1200" dirty="0" err="1"/>
              <a:t>Shunian</a:t>
            </a:r>
            <a:r>
              <a:rPr lang="en-US" altLang="zh-CN" sz="1200" dirty="0"/>
              <a:t> Chen, </a:t>
            </a:r>
            <a:r>
              <a:rPr lang="en-US" altLang="zh-CN" sz="1200" dirty="0" err="1"/>
              <a:t>Hongbo</a:t>
            </a:r>
            <a:r>
              <a:rPr lang="en-US" altLang="zh-CN" sz="1200" dirty="0"/>
              <a:t> Zhang, </a:t>
            </a:r>
            <a:r>
              <a:rPr lang="en-US" altLang="zh-CN" sz="1200" dirty="0" err="1"/>
              <a:t>Dingjie</a:t>
            </a:r>
            <a:r>
              <a:rPr lang="en-US" altLang="zh-CN" sz="1200" dirty="0"/>
              <a:t> Song, </a:t>
            </a:r>
            <a:r>
              <a:rPr lang="en-US" altLang="zh-CN" sz="1200" dirty="0" err="1"/>
              <a:t>Wenya</a:t>
            </a:r>
            <a:r>
              <a:rPr lang="en-US" altLang="zh-CN" sz="1200" dirty="0"/>
              <a:t> </a:t>
            </a:r>
            <a:r>
              <a:rPr lang="en-US" altLang="zh-CN" sz="1200" dirty="0" err="1"/>
              <a:t>Xie</a:t>
            </a:r>
            <a:r>
              <a:rPr lang="en-US" altLang="zh-CN" sz="1200" dirty="0"/>
              <a:t>, </a:t>
            </a:r>
            <a:r>
              <a:rPr lang="en-US" altLang="zh-CN" sz="1200" dirty="0" err="1"/>
              <a:t>Chuyi</a:t>
            </a:r>
            <a:r>
              <a:rPr lang="en-US" altLang="zh-CN" sz="1200" dirty="0"/>
              <a:t> Kong, </a:t>
            </a:r>
            <a:r>
              <a:rPr lang="en-US" altLang="zh-CN" sz="1200" dirty="0" err="1"/>
              <a:t>Jianquan</a:t>
            </a:r>
            <a:r>
              <a:rPr lang="en-US" altLang="zh-CN" sz="1200" dirty="0"/>
              <a:t> Li, Xiang Wan, Haizhou Li, </a:t>
            </a:r>
            <a:r>
              <a:rPr lang="en-US" altLang="zh-CN" sz="1200" b="1" dirty="0"/>
              <a:t>Benyou Wang#. </a:t>
            </a:r>
            <a:r>
              <a:rPr lang="en-US" altLang="zh-CN" sz="1200" dirty="0" err="1"/>
              <a:t>Huatuogpt</a:t>
            </a:r>
            <a:r>
              <a:rPr lang="en-US" altLang="zh-CN" sz="1200" dirty="0"/>
              <a:t>-ii, one-stage training for medical adaption of </a:t>
            </a:r>
            <a:r>
              <a:rPr lang="en-US" altLang="zh-CN" sz="1200" dirty="0" err="1"/>
              <a:t>llms</a:t>
            </a:r>
            <a:r>
              <a:rPr lang="en-US" altLang="zh-CN" sz="1200" dirty="0"/>
              <a:t>. </a:t>
            </a:r>
            <a:r>
              <a:rPr lang="en-US" altLang="zh-CN" sz="1200" dirty="0">
                <a:hlinkClick r:id="rId6"/>
              </a:rPr>
              <a:t>https://arxiv.org/abs/2311.09774</a:t>
            </a:r>
            <a:r>
              <a:rPr lang="en-US" altLang="zh-CN" sz="1200" dirty="0"/>
              <a:t> </a:t>
            </a:r>
            <a:endParaRPr lang="zh-CN" altLang="en-US" sz="12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6B5327-4EB2-4D4D-BF8D-CFC772CB4DB4}"/>
              </a:ext>
            </a:extLst>
          </p:cNvPr>
          <p:cNvSpPr>
            <a:spLocks noGrp="1"/>
          </p:cNvSpPr>
          <p:nvPr>
            <p:ph type="sldNum" idx="12"/>
          </p:nvPr>
        </p:nvSpPr>
        <p:spPr/>
        <p:txBody>
          <a:bodyPr/>
          <a:lstStyle/>
          <a:p>
            <a:fld id="{00000000-1234-1234-1234-123412341234}" type="slidenum">
              <a:rPr lang="en-US" altLang="zh-CN" smtClean="0"/>
              <a:t>40</a:t>
            </a:fld>
            <a:endParaRPr lang="zh-CN" altLang="en-US"/>
          </a:p>
        </p:txBody>
      </p:sp>
      <p:pic>
        <p:nvPicPr>
          <p:cNvPr id="1026" name="Picture 2" descr="https://med.cuhk.edu.cn/sites/default/files/inline-images/%E5%BE%AE%E4%BF%A1%E5%9B%BE%E7%89%87_2026-03-14_135454_535.jpg">
            <a:extLst>
              <a:ext uri="{FF2B5EF4-FFF2-40B4-BE49-F238E27FC236}">
                <a16:creationId xmlns:a16="http://schemas.microsoft.com/office/drawing/2014/main" id="{92E22618-4E34-47FC-8F45-68D6FCAFA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25" y="2292113"/>
            <a:ext cx="4917531" cy="3287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d.cuhk.edu.cn/sites/default/files/inline-images/%E5%BE%AE%E4%BF%A1%E5%9B%BE%E7%89%87_2026-03-14_135853_453.jpg">
            <a:extLst>
              <a:ext uri="{FF2B5EF4-FFF2-40B4-BE49-F238E27FC236}">
                <a16:creationId xmlns:a16="http://schemas.microsoft.com/office/drawing/2014/main" id="{705CAD25-61D9-4059-BEC0-47097F9377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0163" y="1850571"/>
            <a:ext cx="3127929" cy="417057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91685D3-7E46-461F-9154-83362EFED1B8}"/>
              </a:ext>
            </a:extLst>
          </p:cNvPr>
          <p:cNvSpPr txBox="1">
            <a:spLocks/>
          </p:cNvSpPr>
          <p:nvPr/>
        </p:nvSpPr>
        <p:spPr>
          <a:xfrm>
            <a:off x="667411" y="455058"/>
            <a:ext cx="11360800" cy="763600"/>
          </a:xfrm>
          <a:prstGeom prst="rect">
            <a:avLst/>
          </a:prstGeom>
          <a:noFill/>
          <a:ln w="9525">
            <a:noFill/>
          </a:ln>
        </p:spPr>
        <p:txBody>
          <a:bodyPr spcFirstLastPara="1" wrap="square" lIns="91425" tIns="91425" rIns="91425" bIns="91425" anchor="t" anchorCtr="0">
            <a:normAutofit/>
          </a:bodyPr>
          <a:lstStyle>
            <a:lvl1pPr lvl="0" algn="l" rtl="0" eaLnBrk="0" fontAlgn="base" hangingPunct="0">
              <a:spcBef>
                <a:spcPts val="0"/>
              </a:spcBef>
              <a:spcAft>
                <a:spcPts val="0"/>
              </a:spcAft>
              <a:buSzPts val="2800"/>
              <a:buNone/>
              <a:defRPr sz="2800" kern="1200">
                <a:solidFill>
                  <a:srgbClr val="7F237B"/>
                </a:solidFill>
                <a:latin typeface="微软雅黑" panose="020B0503020204020204" charset="-122"/>
                <a:ea typeface="微软雅黑" panose="020B0503020204020204" charset="-122"/>
                <a:cs typeface="+mj-cs"/>
              </a:defRPr>
            </a:lvl1pPr>
            <a:lvl2pPr lvl="1" algn="ctr" rtl="0" eaLnBrk="0" fontAlgn="base" hangingPunct="0">
              <a:spcBef>
                <a:spcPts val="0"/>
              </a:spcBef>
              <a:spcAft>
                <a:spcPts val="0"/>
              </a:spcAft>
              <a:buSzPts val="2800"/>
              <a:buNone/>
              <a:defRPr sz="4400">
                <a:solidFill>
                  <a:schemeClr val="tx1"/>
                </a:solidFill>
                <a:latin typeface="Calibri" panose="020F0502020204030204" charset="0"/>
                <a:ea typeface="宋体" pitchFamily="2" charset="-122"/>
              </a:defRPr>
            </a:lvl2pPr>
            <a:lvl3pPr lvl="2" algn="ctr" rtl="0" eaLnBrk="0" fontAlgn="base" hangingPunct="0">
              <a:spcBef>
                <a:spcPts val="0"/>
              </a:spcBef>
              <a:spcAft>
                <a:spcPts val="0"/>
              </a:spcAft>
              <a:buSzPts val="2800"/>
              <a:buNone/>
              <a:defRPr sz="4400">
                <a:solidFill>
                  <a:schemeClr val="tx1"/>
                </a:solidFill>
                <a:latin typeface="Calibri" panose="020F0502020204030204" charset="0"/>
                <a:ea typeface="宋体" pitchFamily="2" charset="-122"/>
              </a:defRPr>
            </a:lvl3pPr>
            <a:lvl4pPr lvl="3" algn="ctr" rtl="0" eaLnBrk="0" fontAlgn="base" hangingPunct="0">
              <a:spcBef>
                <a:spcPts val="0"/>
              </a:spcBef>
              <a:spcAft>
                <a:spcPts val="0"/>
              </a:spcAft>
              <a:buSzPts val="2800"/>
              <a:buNone/>
              <a:defRPr sz="4400">
                <a:solidFill>
                  <a:schemeClr val="tx1"/>
                </a:solidFill>
                <a:latin typeface="Calibri" panose="020F0502020204030204" charset="0"/>
                <a:ea typeface="宋体" pitchFamily="2" charset="-122"/>
              </a:defRPr>
            </a:lvl4pPr>
            <a:lvl5pPr lvl="4" algn="ctr" rtl="0" eaLnBrk="0" fontAlgn="base" hangingPunct="0">
              <a:spcBef>
                <a:spcPts val="0"/>
              </a:spcBef>
              <a:spcAft>
                <a:spcPts val="0"/>
              </a:spcAft>
              <a:buSzPts val="2800"/>
              <a:buNone/>
              <a:defRPr sz="4400">
                <a:solidFill>
                  <a:schemeClr val="tx1"/>
                </a:solidFill>
                <a:latin typeface="Calibri" panose="020F0502020204030204" charset="0"/>
                <a:ea typeface="宋体" pitchFamily="2" charset="-122"/>
              </a:defRPr>
            </a:lvl5pPr>
            <a:lvl6pPr marL="457200" lvl="5" algn="ctr" rtl="0" fontAlgn="base">
              <a:spcBef>
                <a:spcPts val="0"/>
              </a:spcBef>
              <a:spcAft>
                <a:spcPts val="0"/>
              </a:spcAft>
              <a:buSzPts val="2800"/>
              <a:buNone/>
              <a:defRPr sz="4400">
                <a:solidFill>
                  <a:schemeClr val="tx1"/>
                </a:solidFill>
                <a:latin typeface="Calibri" panose="020F0502020204030204" charset="0"/>
                <a:ea typeface="宋体" pitchFamily="2" charset="-122"/>
              </a:defRPr>
            </a:lvl6pPr>
            <a:lvl7pPr marL="914400" lvl="6" algn="ctr" rtl="0" fontAlgn="base">
              <a:spcBef>
                <a:spcPts val="0"/>
              </a:spcBef>
              <a:spcAft>
                <a:spcPts val="0"/>
              </a:spcAft>
              <a:buSzPts val="2800"/>
              <a:buNone/>
              <a:defRPr sz="4400">
                <a:solidFill>
                  <a:schemeClr val="tx1"/>
                </a:solidFill>
                <a:latin typeface="Calibri" panose="020F0502020204030204" charset="0"/>
                <a:ea typeface="宋体" pitchFamily="2" charset="-122"/>
              </a:defRPr>
            </a:lvl7pPr>
            <a:lvl8pPr marL="1371600" lvl="7" algn="ctr" rtl="0" fontAlgn="base">
              <a:spcBef>
                <a:spcPts val="0"/>
              </a:spcBef>
              <a:spcAft>
                <a:spcPts val="0"/>
              </a:spcAft>
              <a:buSzPts val="2800"/>
              <a:buNone/>
              <a:defRPr sz="4400">
                <a:solidFill>
                  <a:schemeClr val="tx1"/>
                </a:solidFill>
                <a:latin typeface="Calibri" panose="020F0502020204030204" charset="0"/>
                <a:ea typeface="宋体" pitchFamily="2" charset="-122"/>
              </a:defRPr>
            </a:lvl8pPr>
            <a:lvl9pPr marL="1828800" lvl="8" algn="ctr" rtl="0" fontAlgn="base">
              <a:spcBef>
                <a:spcPts val="0"/>
              </a:spcBef>
              <a:spcAft>
                <a:spcPts val="0"/>
              </a:spcAft>
              <a:buSzPts val="2800"/>
              <a:buNone/>
              <a:defRPr sz="4400">
                <a:solidFill>
                  <a:schemeClr val="tx1"/>
                </a:solidFill>
                <a:latin typeface="Calibri" panose="020F0502020204030204" charset="0"/>
                <a:ea typeface="宋体" pitchFamily="2" charset="-122"/>
              </a:defRPr>
            </a:lvl9pPr>
          </a:lstStyle>
          <a:p>
            <a:r>
              <a:rPr lang="en-US" altLang="zh-CN" dirty="0" err="1"/>
              <a:t>OpenClaw</a:t>
            </a:r>
            <a:r>
              <a:rPr lang="en-US" altLang="zh-CN" dirty="0"/>
              <a:t> </a:t>
            </a:r>
            <a:r>
              <a:rPr lang="zh-CN" altLang="en-US" dirty="0"/>
              <a:t>在港中深医院</a:t>
            </a:r>
          </a:p>
        </p:txBody>
      </p:sp>
    </p:spTree>
    <p:extLst>
      <p:ext uri="{BB962C8B-B14F-4D97-AF65-F5344CB8AC3E}">
        <p14:creationId xmlns:p14="http://schemas.microsoft.com/office/powerpoint/2010/main" val="91042324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5D45-489E-487A-8B20-9CF26241EF1F}"/>
              </a:ext>
            </a:extLst>
          </p:cNvPr>
          <p:cNvSpPr>
            <a:spLocks noGrp="1"/>
          </p:cNvSpPr>
          <p:nvPr>
            <p:ph type="title"/>
          </p:nvPr>
        </p:nvSpPr>
        <p:spPr>
          <a:xfrm>
            <a:off x="415600" y="514801"/>
            <a:ext cx="11360800" cy="763600"/>
          </a:xfrm>
        </p:spPr>
        <p:txBody>
          <a:bodyPr/>
          <a:lstStyle/>
          <a:p>
            <a:r>
              <a:rPr lang="en-US" altLang="zh-CN" dirty="0" err="1"/>
              <a:t>OpenClaw</a:t>
            </a:r>
            <a:r>
              <a:rPr lang="en-US" altLang="zh-CN" dirty="0"/>
              <a:t> </a:t>
            </a:r>
            <a:r>
              <a:rPr lang="zh-CN" altLang="en-US" dirty="0"/>
              <a:t>在港中深医院</a:t>
            </a:r>
          </a:p>
        </p:txBody>
      </p:sp>
      <p:sp>
        <p:nvSpPr>
          <p:cNvPr id="4" name="Slide Number Placeholder 3">
            <a:extLst>
              <a:ext uri="{FF2B5EF4-FFF2-40B4-BE49-F238E27FC236}">
                <a16:creationId xmlns:a16="http://schemas.microsoft.com/office/drawing/2014/main" id="{5C6B5327-4EB2-4D4D-BF8D-CFC772CB4DB4}"/>
              </a:ext>
            </a:extLst>
          </p:cNvPr>
          <p:cNvSpPr>
            <a:spLocks noGrp="1"/>
          </p:cNvSpPr>
          <p:nvPr>
            <p:ph type="sldNum" idx="12"/>
          </p:nvPr>
        </p:nvSpPr>
        <p:spPr/>
        <p:txBody>
          <a:bodyPr/>
          <a:lstStyle/>
          <a:p>
            <a:fld id="{00000000-1234-1234-1234-123412341234}" type="slidenum">
              <a:rPr lang="en-US" altLang="zh-CN" smtClean="0"/>
              <a:t>41</a:t>
            </a:fld>
            <a:endParaRPr lang="zh-CN" altLang="en-US"/>
          </a:p>
        </p:txBody>
      </p:sp>
      <p:pic>
        <p:nvPicPr>
          <p:cNvPr id="2050" name="Picture 2" descr="https://med.cuhk.edu.cn/sites/default/files/inline-images/%E5%BE%AE%E4%BF%A1%E5%9B%BE%E7%89%87_2026-03-14_135216_482.jpg">
            <a:extLst>
              <a:ext uri="{FF2B5EF4-FFF2-40B4-BE49-F238E27FC236}">
                <a16:creationId xmlns:a16="http://schemas.microsoft.com/office/drawing/2014/main" id="{DF91E93A-7F20-4B39-B6C9-0AF7A206AE4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8571" y="1402806"/>
            <a:ext cx="7959271" cy="517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9757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2FF0-5D42-42BC-B55A-90A8A68574D9}"/>
              </a:ext>
            </a:extLst>
          </p:cNvPr>
          <p:cNvSpPr>
            <a:spLocks noGrp="1"/>
          </p:cNvSpPr>
          <p:nvPr>
            <p:ph type="title"/>
          </p:nvPr>
        </p:nvSpPr>
        <p:spPr/>
        <p:txBody>
          <a:bodyPr/>
          <a:lstStyle/>
          <a:p>
            <a:r>
              <a:rPr lang="en-US" altLang="zh-CN" dirty="0"/>
              <a:t>AI-native Up-to-Date</a:t>
            </a:r>
            <a:endParaRPr lang="zh-CN" altLang="en-US" dirty="0"/>
          </a:p>
        </p:txBody>
      </p:sp>
      <p:sp>
        <p:nvSpPr>
          <p:cNvPr id="3" name="Content Placeholder 2">
            <a:extLst>
              <a:ext uri="{FF2B5EF4-FFF2-40B4-BE49-F238E27FC236}">
                <a16:creationId xmlns:a16="http://schemas.microsoft.com/office/drawing/2014/main" id="{26D97523-034B-4D88-BEFD-187BF278B996}"/>
              </a:ext>
            </a:extLst>
          </p:cNvPr>
          <p:cNvSpPr>
            <a:spLocks noGrp="1"/>
          </p:cNvSpPr>
          <p:nvPr>
            <p:ph idx="1"/>
          </p:nvPr>
        </p:nvSpPr>
        <p:spPr/>
        <p:txBody>
          <a:bodyPr>
            <a:normAutofit/>
          </a:bodyPr>
          <a:lstStyle/>
          <a:p>
            <a:r>
              <a:rPr lang="en-US" altLang="zh-CN" dirty="0"/>
              <a:t>AI</a:t>
            </a:r>
            <a:r>
              <a:rPr lang="zh-CN" altLang="en-US" dirty="0"/>
              <a:t>生成基础的医疗内容内容</a:t>
            </a:r>
            <a:endParaRPr lang="en-US" altLang="zh-CN" dirty="0"/>
          </a:p>
          <a:p>
            <a:pPr lvl="1"/>
            <a:r>
              <a:rPr lang="zh-CN" altLang="en-US" dirty="0"/>
              <a:t>完备的内容体系</a:t>
            </a:r>
            <a:endParaRPr lang="en-US" altLang="zh-CN" dirty="0"/>
          </a:p>
          <a:p>
            <a:pPr lvl="1"/>
            <a:r>
              <a:rPr lang="zh-CN" altLang="en-US" dirty="0"/>
              <a:t>基于循证医疗（指南、</a:t>
            </a:r>
            <a:r>
              <a:rPr lang="en-US" altLang="zh-CN" dirty="0"/>
              <a:t>Wikipedia</a:t>
            </a:r>
            <a:r>
              <a:rPr lang="zh-CN" altLang="en-US" dirty="0"/>
              <a:t>）</a:t>
            </a:r>
            <a:endParaRPr lang="en-US" altLang="zh-CN" dirty="0"/>
          </a:p>
          <a:p>
            <a:r>
              <a:rPr lang="zh-CN" altLang="en-US" dirty="0"/>
              <a:t>通过社区来自助驱动内容更新</a:t>
            </a:r>
            <a:endParaRPr lang="en-US" altLang="zh-CN" dirty="0"/>
          </a:p>
          <a:p>
            <a:pPr lvl="1"/>
            <a:r>
              <a:rPr lang="zh-CN" altLang="en-US" dirty="0"/>
              <a:t>专家以修改内容为荣（“</a:t>
            </a:r>
            <a:r>
              <a:rPr lang="zh-CN" altLang="en-US" i="1" dirty="0"/>
              <a:t>于院认证的儿科专家</a:t>
            </a:r>
            <a:r>
              <a:rPr lang="zh-CN" altLang="en-US" dirty="0"/>
              <a:t>”）</a:t>
            </a:r>
            <a:endParaRPr lang="en-US" altLang="zh-CN" dirty="0"/>
          </a:p>
          <a:p>
            <a:pPr lvl="1"/>
            <a:r>
              <a:rPr lang="en-US" altLang="zh-CN" dirty="0"/>
              <a:t>AI</a:t>
            </a:r>
            <a:r>
              <a:rPr lang="zh-CN" altLang="en-US" dirty="0"/>
              <a:t>帮助修改</a:t>
            </a:r>
            <a:endParaRPr lang="en-US" altLang="zh-CN" dirty="0"/>
          </a:p>
          <a:p>
            <a:pPr lvl="1"/>
            <a:r>
              <a:rPr lang="zh-CN" altLang="en-US" dirty="0"/>
              <a:t>有激励机制来让专家有获得感</a:t>
            </a:r>
            <a:endParaRPr lang="en-US" altLang="zh-CN" dirty="0"/>
          </a:p>
          <a:p>
            <a:pPr lvl="2"/>
            <a:r>
              <a:rPr lang="zh-CN" altLang="en-US" dirty="0"/>
              <a:t>获得免费</a:t>
            </a:r>
            <a:r>
              <a:rPr lang="en-US" altLang="zh-CN" dirty="0"/>
              <a:t>Gemini</a:t>
            </a:r>
            <a:r>
              <a:rPr lang="zh-CN" altLang="en-US" dirty="0"/>
              <a:t>和</a:t>
            </a:r>
            <a:r>
              <a:rPr lang="en-US" altLang="zh-CN" dirty="0"/>
              <a:t>Anthropic</a:t>
            </a:r>
            <a:r>
              <a:rPr lang="zh-CN" altLang="en-US" dirty="0"/>
              <a:t>的</a:t>
            </a:r>
            <a:r>
              <a:rPr lang="en-US" altLang="zh-CN" dirty="0"/>
              <a:t>API</a:t>
            </a:r>
            <a:r>
              <a:rPr lang="zh-CN" altLang="en-US" dirty="0"/>
              <a:t>访问和流畅的</a:t>
            </a:r>
            <a:r>
              <a:rPr lang="en-US" altLang="zh-CN" dirty="0"/>
              <a:t>Agent</a:t>
            </a:r>
            <a:r>
              <a:rPr lang="zh-CN" altLang="en-US" dirty="0"/>
              <a:t>体系</a:t>
            </a:r>
            <a:endParaRPr lang="en-US" altLang="zh-CN" dirty="0"/>
          </a:p>
          <a:p>
            <a:r>
              <a:rPr lang="zh-CN" altLang="en-US" dirty="0"/>
              <a:t>相关工作：</a:t>
            </a:r>
            <a:r>
              <a:rPr lang="en-US" altLang="zh-CN" dirty="0" err="1"/>
              <a:t>KBAgent</a:t>
            </a:r>
            <a:r>
              <a:rPr lang="zh-CN" altLang="en-US" dirty="0"/>
              <a:t>：</a:t>
            </a:r>
            <a:endParaRPr lang="en-US" altLang="zh-CN" dirty="0"/>
          </a:p>
          <a:p>
            <a:pPr lvl="1"/>
            <a:r>
              <a:rPr lang="zh-CN" altLang="en-US" dirty="0"/>
              <a:t>使用</a:t>
            </a:r>
            <a:r>
              <a:rPr lang="en-US" altLang="zh-CN" dirty="0"/>
              <a:t>AI</a:t>
            </a:r>
            <a:r>
              <a:rPr lang="zh-CN" altLang="en-US" dirty="0"/>
              <a:t>和专业文档一起构建全科和专科的知识图谱</a:t>
            </a:r>
            <a:endParaRPr lang="en-US" altLang="zh-CN" dirty="0"/>
          </a:p>
          <a:p>
            <a:pPr lvl="1"/>
            <a:r>
              <a:rPr lang="zh-CN" altLang="en-US" dirty="0"/>
              <a:t>让专家来校验，最后在智能体应用里通过用户反馈慢慢修正</a:t>
            </a:r>
            <a:endParaRPr lang="en-US" altLang="zh-CN" dirty="0"/>
          </a:p>
          <a:p>
            <a:r>
              <a:rPr lang="zh-CN" altLang="en-US" dirty="0"/>
              <a:t>直接提供循证</a:t>
            </a:r>
            <a:r>
              <a:rPr lang="en-US" altLang="zh-CN" dirty="0"/>
              <a:t>API</a:t>
            </a:r>
            <a:r>
              <a:rPr lang="zh-CN" altLang="en-US" dirty="0"/>
              <a:t>，加上检索器</a:t>
            </a:r>
            <a:endParaRPr lang="en-US" altLang="zh-CN" dirty="0"/>
          </a:p>
        </p:txBody>
      </p:sp>
      <p:pic>
        <p:nvPicPr>
          <p:cNvPr id="4" name="Picture 2" descr="Preston Library Resources News - LibGuides at Preston Medical Library">
            <a:extLst>
              <a:ext uri="{FF2B5EF4-FFF2-40B4-BE49-F238E27FC236}">
                <a16:creationId xmlns:a16="http://schemas.microsoft.com/office/drawing/2014/main" id="{081AAB83-67C0-4843-AFD6-B2E154E21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3885" y="2485292"/>
            <a:ext cx="4500108" cy="232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65724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521805"/>
            <a:ext cx="11360800" cy="763600"/>
          </a:xfrm>
        </p:spPr>
        <p:txBody>
          <a:bodyPr>
            <a:normAutofit/>
          </a:bodyPr>
          <a:lstStyle/>
          <a:p>
            <a:r>
              <a:rPr lang="en-US" dirty="0"/>
              <a:t>Strategy I</a:t>
            </a:r>
            <a:r>
              <a:rPr lang="en-US" altLang="zh-CN" dirty="0"/>
              <a:t>V</a:t>
            </a:r>
            <a:r>
              <a:rPr lang="en-US" dirty="0"/>
              <a:t>: </a:t>
            </a:r>
            <a:r>
              <a:rPr lang="en-US" altLang="zh-CN" dirty="0"/>
              <a:t>Benchmark Engineering  </a:t>
            </a:r>
            <a:r>
              <a:rPr lang="en-US" dirty="0"/>
              <a:t> </a:t>
            </a:r>
          </a:p>
        </p:txBody>
      </p:sp>
      <p:sp>
        <p:nvSpPr>
          <p:cNvPr id="4" name="Slide Number Placeholder 3"/>
          <p:cNvSpPr>
            <a:spLocks noGrp="1"/>
          </p:cNvSpPr>
          <p:nvPr>
            <p:ph type="sldNum" idx="12"/>
          </p:nvPr>
        </p:nvSpPr>
        <p:spPr/>
        <p:txBody>
          <a:bodyPr/>
          <a:lstStyle/>
          <a:p>
            <a:fld id="{00000000-1234-1234-1234-123412341234}" type="slidenum">
              <a:rPr lang="en-US" altLang="zh-CN" smtClean="0"/>
              <a:t>43</a:t>
            </a:fld>
            <a:endParaRPr lang="zh-CN" altLang="en-US"/>
          </a:p>
        </p:txBody>
      </p:sp>
      <p:sp>
        <p:nvSpPr>
          <p:cNvPr id="5" name="TextBox 4">
            <a:extLst>
              <a:ext uri="{FF2B5EF4-FFF2-40B4-BE49-F238E27FC236}">
                <a16:creationId xmlns:a16="http://schemas.microsoft.com/office/drawing/2014/main" id="{72FC8DEB-4F9F-4575-8C99-30C94F1F8574}"/>
              </a:ext>
            </a:extLst>
          </p:cNvPr>
          <p:cNvSpPr txBox="1"/>
          <p:nvPr/>
        </p:nvSpPr>
        <p:spPr>
          <a:xfrm>
            <a:off x="3403600" y="3228294"/>
            <a:ext cx="6146800" cy="523220"/>
          </a:xfrm>
          <a:prstGeom prst="rect">
            <a:avLst/>
          </a:prstGeom>
          <a:noFill/>
        </p:spPr>
        <p:txBody>
          <a:bodyPr wrap="square" rtlCol="0">
            <a:spAutoFit/>
          </a:bodyPr>
          <a:lstStyle/>
          <a:p>
            <a:r>
              <a:rPr lang="zh-CN" altLang="en-US" sz="2800" dirty="0"/>
              <a:t>评测需要共识和头部玩家支持！</a:t>
            </a:r>
          </a:p>
        </p:txBody>
      </p:sp>
    </p:spTree>
    <p:extLst>
      <p:ext uri="{BB962C8B-B14F-4D97-AF65-F5344CB8AC3E}">
        <p14:creationId xmlns:p14="http://schemas.microsoft.com/office/powerpoint/2010/main" val="36426945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C5DB-1799-4099-ADD6-0A8087FEA466}"/>
              </a:ext>
            </a:extLst>
          </p:cNvPr>
          <p:cNvSpPr>
            <a:spLocks noGrp="1"/>
          </p:cNvSpPr>
          <p:nvPr>
            <p:ph type="title"/>
          </p:nvPr>
        </p:nvSpPr>
        <p:spPr/>
        <p:txBody>
          <a:bodyPr/>
          <a:lstStyle/>
          <a:p>
            <a:r>
              <a:rPr lang="en-US" altLang="zh-CN" dirty="0"/>
              <a:t>Evaluation 1</a:t>
            </a:r>
            <a:r>
              <a:rPr lang="zh-CN" altLang="en-US" dirty="0"/>
              <a:t>：</a:t>
            </a:r>
            <a:r>
              <a:rPr lang="en-US" altLang="zh-CN" dirty="0"/>
              <a:t>Doctors' Last Exam</a:t>
            </a:r>
            <a:br>
              <a:rPr lang="en-US" altLang="zh-CN" dirty="0"/>
            </a:br>
            <a:endParaRPr lang="zh-CN" altLang="en-US" dirty="0"/>
          </a:p>
        </p:txBody>
      </p:sp>
      <p:sp>
        <p:nvSpPr>
          <p:cNvPr id="3" name="Content Placeholder 2">
            <a:extLst>
              <a:ext uri="{FF2B5EF4-FFF2-40B4-BE49-F238E27FC236}">
                <a16:creationId xmlns:a16="http://schemas.microsoft.com/office/drawing/2014/main" id="{6FD0BC6D-BAD3-4506-9A96-00689F7C27D5}"/>
              </a:ext>
            </a:extLst>
          </p:cNvPr>
          <p:cNvSpPr>
            <a:spLocks noGrp="1"/>
          </p:cNvSpPr>
          <p:nvPr>
            <p:ph idx="1"/>
          </p:nvPr>
        </p:nvSpPr>
        <p:spPr>
          <a:xfrm>
            <a:off x="838200" y="1825624"/>
            <a:ext cx="10515600" cy="5032375"/>
          </a:xfrm>
        </p:spPr>
        <p:txBody>
          <a:bodyPr>
            <a:normAutofit/>
          </a:bodyPr>
          <a:lstStyle/>
          <a:p>
            <a:r>
              <a:rPr lang="zh-CN" altLang="en-US" sz="2000" b="1" dirty="0"/>
              <a:t>更新机制</a:t>
            </a:r>
            <a:r>
              <a:rPr lang="zh-CN" altLang="en-US" sz="2000" dirty="0"/>
              <a:t>：滚动，每个月度（或季度）更新一下，写白皮书 （这个</a:t>
            </a:r>
            <a:r>
              <a:rPr lang="en-US" altLang="zh-CN" sz="2000" dirty="0"/>
              <a:t>idea</a:t>
            </a:r>
            <a:r>
              <a:rPr lang="zh-CN" altLang="en-US" sz="2000" dirty="0"/>
              <a:t>我们和蚂蚁医疗一起投了一篇论文</a:t>
            </a:r>
            <a:r>
              <a:rPr lang="en-US" altLang="zh-CN" sz="2000" dirty="0" err="1"/>
              <a:t>LiveClin</a:t>
            </a:r>
            <a:r>
              <a:rPr lang="en-US" altLang="zh-CN" sz="2000" dirty="0"/>
              <a:t> https://openreview.net/forum?id=E0WSAugJ0j</a:t>
            </a:r>
            <a:r>
              <a:rPr lang="zh-CN" altLang="en-US" sz="2000" dirty="0"/>
              <a:t>）</a:t>
            </a:r>
          </a:p>
          <a:p>
            <a:r>
              <a:rPr lang="zh-CN" altLang="en-US" sz="2000" b="1" dirty="0"/>
              <a:t>评测机制</a:t>
            </a:r>
            <a:r>
              <a:rPr lang="zh-CN" altLang="en-US" sz="2000" dirty="0"/>
              <a:t>：</a:t>
            </a:r>
            <a:r>
              <a:rPr lang="en-US" altLang="zh-CN" sz="2000" dirty="0"/>
              <a:t>A/B </a:t>
            </a:r>
            <a:r>
              <a:rPr lang="zh-CN" altLang="en-US" sz="2000" dirty="0"/>
              <a:t>榜单，</a:t>
            </a:r>
            <a:r>
              <a:rPr lang="en-US" altLang="zh-CN" sz="2000" dirty="0"/>
              <a:t>A</a:t>
            </a:r>
            <a:r>
              <a:rPr lang="zh-CN" altLang="en-US" sz="2000" dirty="0"/>
              <a:t>榜只公开题目，不公开答案； </a:t>
            </a:r>
            <a:r>
              <a:rPr lang="en-US" altLang="zh-CN" sz="2000" dirty="0"/>
              <a:t>B</a:t>
            </a:r>
            <a:r>
              <a:rPr lang="zh-CN" altLang="en-US" sz="2000" dirty="0"/>
              <a:t>榜题目题目和答案都不公开（用户提交模型来测试）</a:t>
            </a:r>
          </a:p>
          <a:p>
            <a:r>
              <a:rPr lang="zh-CN" altLang="en-US" sz="2000" b="1" dirty="0"/>
              <a:t>生产机制</a:t>
            </a:r>
            <a:r>
              <a:rPr lang="zh-CN" altLang="en-US" sz="2000" dirty="0"/>
              <a:t>：主要由题目由专家来出，一个并行的</a:t>
            </a:r>
            <a:r>
              <a:rPr lang="en-US" altLang="zh-CN" sz="2000" dirty="0"/>
              <a:t>track</a:t>
            </a:r>
            <a:r>
              <a:rPr lang="zh-CN" altLang="en-US" sz="2000" dirty="0"/>
              <a:t>通过智能体自动合成题目（未来希望后者来替代前者），每一道题都有专家电子签。</a:t>
            </a:r>
          </a:p>
          <a:p>
            <a:r>
              <a:rPr lang="zh-CN" altLang="en-US" sz="2000" b="1" dirty="0"/>
              <a:t>数据范式</a:t>
            </a:r>
            <a:r>
              <a:rPr lang="zh-CN" altLang="en-US" sz="2000" dirty="0"/>
              <a:t>：用</a:t>
            </a:r>
            <a:r>
              <a:rPr lang="en-US" altLang="zh-CN" sz="2000" dirty="0" err="1"/>
              <a:t>healthbench</a:t>
            </a:r>
            <a:r>
              <a:rPr lang="zh-CN" altLang="en-US" sz="2000" dirty="0"/>
              <a:t>的思路，通过</a:t>
            </a:r>
            <a:r>
              <a:rPr lang="en-US" altLang="zh-CN" sz="2000" dirty="0"/>
              <a:t>rubrics </a:t>
            </a:r>
            <a:r>
              <a:rPr lang="zh-CN" altLang="en-US" sz="2000" dirty="0"/>
              <a:t>来评估。（优先推</a:t>
            </a:r>
            <a:r>
              <a:rPr lang="en-US" altLang="zh-CN" sz="2000" dirty="0"/>
              <a:t>rubrics</a:t>
            </a:r>
            <a:r>
              <a:rPr lang="zh-CN" altLang="en-US" sz="2000" dirty="0"/>
              <a:t>，但是并不完全设定死类型）</a:t>
            </a:r>
          </a:p>
          <a:p>
            <a:r>
              <a:rPr lang="zh-CN" altLang="en-US" sz="2000" b="1" dirty="0"/>
              <a:t>合作模式</a:t>
            </a:r>
            <a:r>
              <a:rPr lang="zh-CN" altLang="en-US" sz="2000" dirty="0"/>
              <a:t>：说服九坤、百川、蚂蚁医疗、商汤医疗一起来共建（比如捐赠）</a:t>
            </a:r>
          </a:p>
          <a:p>
            <a:r>
              <a:rPr lang="zh-CN" altLang="en-US" sz="2000" b="1" dirty="0"/>
              <a:t>质量要求</a:t>
            </a:r>
            <a:r>
              <a:rPr lang="zh-CN" altLang="en-US" sz="2000" dirty="0"/>
              <a:t>：题目不在多，在于精，每道题都由专家出，每道题都有出题人的署名；有专门的委员会来鉴定题目好坏，好的题目可以有奖励机制</a:t>
            </a:r>
          </a:p>
        </p:txBody>
      </p:sp>
      <p:sp>
        <p:nvSpPr>
          <p:cNvPr id="4" name="Rectangle 3">
            <a:extLst>
              <a:ext uri="{FF2B5EF4-FFF2-40B4-BE49-F238E27FC236}">
                <a16:creationId xmlns:a16="http://schemas.microsoft.com/office/drawing/2014/main" id="{C72F68C2-0CC3-41E3-984C-CF71156E6065}"/>
              </a:ext>
            </a:extLst>
          </p:cNvPr>
          <p:cNvSpPr/>
          <p:nvPr/>
        </p:nvSpPr>
        <p:spPr>
          <a:xfrm>
            <a:off x="299720" y="5998587"/>
            <a:ext cx="11592560" cy="584775"/>
          </a:xfrm>
          <a:prstGeom prst="rect">
            <a:avLst/>
          </a:prstGeom>
        </p:spPr>
        <p:txBody>
          <a:bodyPr wrap="square">
            <a:spAutoFit/>
          </a:bodyPr>
          <a:lstStyle/>
          <a:p>
            <a:r>
              <a:rPr lang="en-US" altLang="zh-CN" sz="1600" u="sng" dirty="0" err="1">
                <a:solidFill>
                  <a:srgbClr val="000000"/>
                </a:solidFill>
                <a:latin typeface="Times New Roman" panose="02020603050405020304" pitchFamily="18" charset="0"/>
              </a:rPr>
              <a:t>Xidong</a:t>
            </a:r>
            <a:r>
              <a:rPr lang="en-US" altLang="zh-CN" sz="1600" u="sng" dirty="0">
                <a:solidFill>
                  <a:srgbClr val="000000"/>
                </a:solidFill>
                <a:latin typeface="Times New Roman" panose="02020603050405020304" pitchFamily="18" charset="0"/>
              </a:rPr>
              <a:t> Wang</a:t>
            </a:r>
            <a:r>
              <a:rPr lang="en-US" altLang="zh-CN" sz="1600" dirty="0">
                <a:solidFill>
                  <a:srgbClr val="000000"/>
                </a:solidFill>
                <a:latin typeface="Times New Roman" panose="02020603050405020304" pitchFamily="18" charset="0"/>
              </a:rPr>
              <a:t>, </a:t>
            </a:r>
            <a:r>
              <a:rPr lang="en-US" altLang="zh-CN" sz="1600" u="sng" dirty="0">
                <a:solidFill>
                  <a:srgbClr val="000000"/>
                </a:solidFill>
                <a:latin typeface="Times New Roman" panose="02020603050405020304" pitchFamily="18" charset="0"/>
              </a:rPr>
              <a:t>Guo </a:t>
            </a:r>
            <a:r>
              <a:rPr lang="en-US" altLang="zh-CN" sz="1600" u="sng" dirty="0" err="1">
                <a:solidFill>
                  <a:srgbClr val="000000"/>
                </a:solidFill>
                <a:latin typeface="Times New Roman" panose="02020603050405020304" pitchFamily="18" charset="0"/>
              </a:rPr>
              <a:t>Shuqi</a:t>
            </a:r>
            <a:r>
              <a:rPr lang="en-US" altLang="zh-CN" sz="1600" dirty="0">
                <a:solidFill>
                  <a:srgbClr val="000000"/>
                </a:solidFill>
                <a:latin typeface="Times New Roman" panose="02020603050405020304" pitchFamily="18" charset="0"/>
              </a:rPr>
              <a:t>, Yue Shen, </a:t>
            </a:r>
            <a:r>
              <a:rPr lang="en-US" altLang="zh-CN" sz="1600" u="sng" dirty="0" err="1">
                <a:solidFill>
                  <a:srgbClr val="000000"/>
                </a:solidFill>
                <a:latin typeface="Times New Roman" panose="02020603050405020304" pitchFamily="18" charset="0"/>
              </a:rPr>
              <a:t>Junying</a:t>
            </a:r>
            <a:r>
              <a:rPr lang="en-US" altLang="zh-CN" sz="1600" u="sng" dirty="0">
                <a:solidFill>
                  <a:srgbClr val="000000"/>
                </a:solidFill>
                <a:latin typeface="Times New Roman" panose="02020603050405020304" pitchFamily="18" charset="0"/>
              </a:rPr>
              <a:t> Chen</a:t>
            </a:r>
            <a:r>
              <a:rPr lang="en-US" altLang="zh-CN" sz="1600" dirty="0">
                <a:solidFill>
                  <a:srgbClr val="000000"/>
                </a:solidFill>
                <a:latin typeface="Times New Roman" panose="02020603050405020304" pitchFamily="18" charset="0"/>
              </a:rPr>
              <a:t>, Jian Wang, </a:t>
            </a:r>
            <a:r>
              <a:rPr lang="en-US" altLang="zh-CN" sz="1600" dirty="0" err="1">
                <a:solidFill>
                  <a:srgbClr val="000000"/>
                </a:solidFill>
                <a:latin typeface="Times New Roman" panose="02020603050405020304" pitchFamily="18" charset="0"/>
              </a:rPr>
              <a:t>Jinjie</a:t>
            </a:r>
            <a:r>
              <a:rPr lang="en-US" altLang="zh-CN" sz="1600" dirty="0">
                <a:solidFill>
                  <a:srgbClr val="000000"/>
                </a:solidFill>
                <a:latin typeface="Times New Roman" panose="02020603050405020304" pitchFamily="18" charset="0"/>
              </a:rPr>
              <a:t> Gu, Ping Zhang, Lei Liu, Benyou Wang. </a:t>
            </a:r>
            <a:r>
              <a:rPr lang="en-US" altLang="zh-CN" sz="1600" dirty="0" err="1">
                <a:solidFill>
                  <a:srgbClr val="000000"/>
                </a:solidFill>
                <a:latin typeface="Times New Roman" panose="02020603050405020304" pitchFamily="18" charset="0"/>
              </a:rPr>
              <a:t>LiveClin</a:t>
            </a:r>
            <a:r>
              <a:rPr lang="en-US" altLang="zh-CN" sz="1600" dirty="0">
                <a:solidFill>
                  <a:srgbClr val="000000"/>
                </a:solidFill>
                <a:latin typeface="Times New Roman" panose="02020603050405020304" pitchFamily="18" charset="0"/>
              </a:rPr>
              <a:t>: A Live Clinical Benchmark without Leakage. </a:t>
            </a:r>
            <a:r>
              <a:rPr lang="en-US" altLang="zh-CN" sz="1600" b="1" dirty="0">
                <a:solidFill>
                  <a:srgbClr val="000000"/>
                </a:solidFill>
                <a:latin typeface="Times New Roman" panose="02020603050405020304" pitchFamily="18" charset="0"/>
              </a:rPr>
              <a:t>ICLR 2026</a:t>
            </a:r>
            <a:r>
              <a:rPr lang="en-US" altLang="zh-CN" sz="1600" dirty="0">
                <a:solidFill>
                  <a:srgbClr val="000000"/>
                </a:solidFill>
                <a:latin typeface="Times New Roman" panose="02020603050405020304" pitchFamily="18" charset="0"/>
              </a:rPr>
              <a:t>.</a:t>
            </a:r>
            <a:endParaRPr lang="en-US" altLang="zh-CN" sz="16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48441863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C5DB-1799-4099-ADD6-0A8087FEA466}"/>
              </a:ext>
            </a:extLst>
          </p:cNvPr>
          <p:cNvSpPr>
            <a:spLocks noGrp="1"/>
          </p:cNvSpPr>
          <p:nvPr>
            <p:ph type="title"/>
          </p:nvPr>
        </p:nvSpPr>
        <p:spPr/>
        <p:txBody>
          <a:bodyPr/>
          <a:lstStyle/>
          <a:p>
            <a:r>
              <a:rPr lang="en-US" altLang="zh-CN" dirty="0"/>
              <a:t>Evaluation 2</a:t>
            </a:r>
            <a:r>
              <a:rPr lang="zh-CN" altLang="en-US" dirty="0"/>
              <a:t>：基于</a:t>
            </a:r>
            <a:r>
              <a:rPr lang="en-US" altLang="zh-CN" dirty="0"/>
              <a:t>Agent</a:t>
            </a:r>
            <a:r>
              <a:rPr lang="zh-CN" altLang="en-US" dirty="0"/>
              <a:t>路由的评估平台</a:t>
            </a:r>
            <a:br>
              <a:rPr lang="en-US" altLang="zh-CN" dirty="0"/>
            </a:br>
            <a:endParaRPr lang="zh-CN" altLang="en-US" dirty="0"/>
          </a:p>
        </p:txBody>
      </p:sp>
      <p:sp>
        <p:nvSpPr>
          <p:cNvPr id="3" name="Content Placeholder 2">
            <a:extLst>
              <a:ext uri="{FF2B5EF4-FFF2-40B4-BE49-F238E27FC236}">
                <a16:creationId xmlns:a16="http://schemas.microsoft.com/office/drawing/2014/main" id="{6FD0BC6D-BAD3-4506-9A96-00689F7C27D5}"/>
              </a:ext>
            </a:extLst>
          </p:cNvPr>
          <p:cNvSpPr>
            <a:spLocks noGrp="1"/>
          </p:cNvSpPr>
          <p:nvPr>
            <p:ph idx="1"/>
          </p:nvPr>
        </p:nvSpPr>
        <p:spPr>
          <a:xfrm>
            <a:off x="838200" y="1825624"/>
            <a:ext cx="10515600" cy="5032375"/>
          </a:xfrm>
        </p:spPr>
        <p:txBody>
          <a:bodyPr>
            <a:normAutofit/>
          </a:bodyPr>
          <a:lstStyle/>
          <a:p>
            <a:r>
              <a:rPr lang="zh-CN" altLang="en-US" dirty="0"/>
              <a:t>智能体应用需要有</a:t>
            </a:r>
            <a:r>
              <a:rPr lang="en-US" altLang="zh-CN" dirty="0"/>
              <a:t>reputation</a:t>
            </a:r>
            <a:r>
              <a:rPr lang="zh-CN" altLang="en-US" dirty="0"/>
              <a:t>和流量</a:t>
            </a:r>
            <a:endParaRPr lang="en-US" altLang="zh-CN" dirty="0"/>
          </a:p>
          <a:p>
            <a:pPr lvl="1"/>
            <a:r>
              <a:rPr lang="en-US" altLang="zh-CN" dirty="0"/>
              <a:t>C</a:t>
            </a:r>
            <a:r>
              <a:rPr lang="zh-CN" altLang="en-US" dirty="0"/>
              <a:t>端的影响力：产品本身通过开发者一个视频就可以社交传播！</a:t>
            </a:r>
            <a:endParaRPr lang="en-US" altLang="zh-CN" dirty="0"/>
          </a:p>
          <a:p>
            <a:r>
              <a:rPr lang="zh-CN" altLang="en-US" dirty="0"/>
              <a:t>在智能体应用里面看实际的效果</a:t>
            </a:r>
            <a:endParaRPr lang="en-US" altLang="zh-CN" dirty="0"/>
          </a:p>
          <a:p>
            <a:r>
              <a:rPr lang="zh-CN" altLang="en-US" dirty="0"/>
              <a:t>每个季度出新的技术报告 （例如</a:t>
            </a:r>
            <a:r>
              <a:rPr lang="en-US" altLang="zh-CN" dirty="0" err="1"/>
              <a:t>OpenRouter</a:t>
            </a:r>
            <a:r>
              <a:rPr lang="zh-CN" altLang="en-US" dirty="0"/>
              <a:t>技术报告）</a:t>
            </a:r>
            <a:endParaRPr lang="en-US" altLang="zh-CN" dirty="0"/>
          </a:p>
        </p:txBody>
      </p:sp>
    </p:spTree>
    <p:extLst>
      <p:ext uri="{BB962C8B-B14F-4D97-AF65-F5344CB8AC3E}">
        <p14:creationId xmlns:p14="http://schemas.microsoft.com/office/powerpoint/2010/main" val="245078915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521805"/>
            <a:ext cx="11360800" cy="763600"/>
          </a:xfrm>
        </p:spPr>
        <p:txBody>
          <a:bodyPr>
            <a:normAutofit/>
          </a:bodyPr>
          <a:lstStyle/>
          <a:p>
            <a:r>
              <a:rPr lang="en-US" dirty="0"/>
              <a:t>Strategy </a:t>
            </a:r>
            <a:r>
              <a:rPr lang="en-US" altLang="zh-CN" dirty="0"/>
              <a:t>V</a:t>
            </a:r>
            <a:r>
              <a:rPr lang="en-US" dirty="0"/>
              <a:t>: </a:t>
            </a:r>
            <a:r>
              <a:rPr lang="en-US" altLang="zh-CN" dirty="0"/>
              <a:t>Medical Education</a:t>
            </a:r>
            <a:r>
              <a:rPr lang="en-US" dirty="0"/>
              <a:t> </a:t>
            </a:r>
          </a:p>
        </p:txBody>
      </p:sp>
      <p:sp>
        <p:nvSpPr>
          <p:cNvPr id="4" name="Slide Number Placeholder 3"/>
          <p:cNvSpPr>
            <a:spLocks noGrp="1"/>
          </p:cNvSpPr>
          <p:nvPr>
            <p:ph type="sldNum" idx="12"/>
          </p:nvPr>
        </p:nvSpPr>
        <p:spPr/>
        <p:txBody>
          <a:bodyPr/>
          <a:lstStyle/>
          <a:p>
            <a:fld id="{00000000-1234-1234-1234-123412341234}" type="slidenum">
              <a:rPr lang="en-US" altLang="zh-CN" smtClean="0"/>
              <a:t>46</a:t>
            </a:fld>
            <a:endParaRPr lang="zh-CN" altLang="en-US"/>
          </a:p>
        </p:txBody>
      </p:sp>
      <p:sp>
        <p:nvSpPr>
          <p:cNvPr id="5" name="Content Placeholder 4">
            <a:extLst>
              <a:ext uri="{FF2B5EF4-FFF2-40B4-BE49-F238E27FC236}">
                <a16:creationId xmlns:a16="http://schemas.microsoft.com/office/drawing/2014/main" id="{5096E828-E120-4366-8355-7BDD2AB1F991}"/>
              </a:ext>
            </a:extLst>
          </p:cNvPr>
          <p:cNvSpPr txBox="1">
            <a:spLocks/>
          </p:cNvSpPr>
          <p:nvPr/>
        </p:nvSpPr>
        <p:spPr>
          <a:xfrm>
            <a:off x="1155779" y="1780995"/>
            <a:ext cx="11360800" cy="4555200"/>
          </a:xfrm>
          <a:prstGeom prst="rect">
            <a:avLst/>
          </a:prstGeom>
          <a:noFill/>
          <a:ln w="9525">
            <a:noFill/>
          </a:ln>
        </p:spPr>
        <p:txBody>
          <a:bodyPr spcFirstLastPara="1" wrap="square" lIns="91425" tIns="91425" rIns="91425" bIns="91425" anchor="t" anchorCtr="0">
            <a:normAutofit/>
          </a:bodyPr>
          <a:lstStyle>
            <a:lvl1pPr marL="609600" lvl="0" indent="-457200" algn="l" rtl="0" eaLnBrk="0" fontAlgn="base" hangingPunct="0">
              <a:spcBef>
                <a:spcPts val="0"/>
              </a:spcBef>
              <a:spcAft>
                <a:spcPts val="0"/>
              </a:spcAft>
              <a:buSzPts val="1800"/>
              <a:buFont typeface="Arial" panose="020B060402020209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1219200" lvl="1" indent="-423545" algn="l" rtl="0" eaLnBrk="0" fontAlgn="base" hangingPunct="0">
              <a:spcBef>
                <a:spcPts val="0"/>
              </a:spcBef>
              <a:spcAft>
                <a:spcPts val="0"/>
              </a:spcAft>
              <a:buSzPts val="1400"/>
              <a:buFont typeface="Arial" panose="020B0604020202090204" pitchFamily="34" charset="0"/>
              <a:buChar char="○"/>
              <a:defRPr sz="1800" kern="1200">
                <a:solidFill>
                  <a:schemeClr val="tx1"/>
                </a:solidFill>
                <a:latin typeface="微软雅黑" panose="020B0503020204020204" charset="-122"/>
                <a:ea typeface="微软雅黑" panose="020B0503020204020204" charset="-122"/>
                <a:cs typeface="+mn-cs"/>
              </a:defRPr>
            </a:lvl2pPr>
            <a:lvl3pPr marL="1828800" lvl="2" indent="-423545" algn="l" rtl="0" eaLnBrk="0" fontAlgn="base" hangingPunct="0">
              <a:spcBef>
                <a:spcPts val="0"/>
              </a:spcBef>
              <a:spcAft>
                <a:spcPts val="0"/>
              </a:spcAft>
              <a:buSzPts val="1400"/>
              <a:buFont typeface="Arial" panose="020B0604020202090204" pitchFamily="34" charset="0"/>
              <a:buChar char="■"/>
              <a:defRPr sz="1600" kern="1200">
                <a:solidFill>
                  <a:schemeClr val="tx1"/>
                </a:solidFill>
                <a:latin typeface="微软雅黑" panose="020B0503020204020204" charset="-122"/>
                <a:ea typeface="微软雅黑" panose="020B0503020204020204" charset="-122"/>
                <a:cs typeface="+mn-cs"/>
              </a:defRPr>
            </a:lvl3pPr>
            <a:lvl4pPr marL="2438400" lvl="3" indent="-423545" algn="l" rtl="0" eaLnBrk="0" fontAlgn="base" hangingPunct="0">
              <a:spcBef>
                <a:spcPts val="0"/>
              </a:spcBef>
              <a:spcAft>
                <a:spcPts val="0"/>
              </a:spcAft>
              <a:buSzPts val="1400"/>
              <a:buFont typeface="Arial" panose="020B0604020202090204" pitchFamily="34" charset="0"/>
              <a:buChar char="●"/>
              <a:defRPr sz="1400" kern="1200">
                <a:solidFill>
                  <a:schemeClr val="tx1"/>
                </a:solidFill>
                <a:latin typeface="微软雅黑" panose="020B0503020204020204" charset="-122"/>
                <a:ea typeface="微软雅黑" panose="020B0503020204020204" charset="-122"/>
                <a:cs typeface="+mn-cs"/>
              </a:defRPr>
            </a:lvl4pPr>
            <a:lvl5pPr marL="3048000" lvl="4" indent="-423545" algn="l" rtl="0" eaLnBrk="0" fontAlgn="base" hangingPunct="0">
              <a:spcBef>
                <a:spcPts val="0"/>
              </a:spcBef>
              <a:spcAft>
                <a:spcPts val="0"/>
              </a:spcAft>
              <a:buSzPts val="1400"/>
              <a:buFont typeface="Arial" panose="020B0604020202090204" pitchFamily="34" charset="0"/>
              <a:buChar char="○"/>
              <a:defRPr sz="1400" kern="1200">
                <a:solidFill>
                  <a:schemeClr val="tx1"/>
                </a:solidFill>
                <a:latin typeface="微软雅黑" panose="020B0503020204020204" charset="-122"/>
                <a:ea typeface="微软雅黑" panose="020B0503020204020204" charset="-122"/>
                <a:cs typeface="+mn-cs"/>
              </a:defRPr>
            </a:lvl5pPr>
            <a:lvl6pPr marL="3657600" lvl="5" indent="-423545" algn="l" defTabSz="914400" rtl="0" eaLnBrk="1" latinLnBrk="0" hangingPunct="1">
              <a:spcBef>
                <a:spcPts val="0"/>
              </a:spcBef>
              <a:spcAft>
                <a:spcPts val="0"/>
              </a:spcAft>
              <a:buSzPts val="1400"/>
              <a:buFont typeface="Arial" panose="020B0604020202090204" pitchFamily="34" charset="0"/>
              <a:buChar char="■"/>
              <a:defRPr sz="2000" kern="1200">
                <a:solidFill>
                  <a:schemeClr val="tx1"/>
                </a:solidFill>
                <a:latin typeface="+mn-lt"/>
                <a:ea typeface="+mn-ea"/>
                <a:cs typeface="+mn-cs"/>
              </a:defRPr>
            </a:lvl6pPr>
            <a:lvl7pPr marL="4267200" lvl="6" indent="-423545" algn="l" defTabSz="914400" rtl="0" eaLnBrk="1" latinLnBrk="0" hangingPunct="1">
              <a:spcBef>
                <a:spcPts val="0"/>
              </a:spcBef>
              <a:spcAft>
                <a:spcPts val="0"/>
              </a:spcAft>
              <a:buSzPts val="1400"/>
              <a:buFont typeface="Arial" panose="020B0604020202090204" pitchFamily="34" charset="0"/>
              <a:buChar char="●"/>
              <a:defRPr sz="2000" kern="1200">
                <a:solidFill>
                  <a:schemeClr val="tx1"/>
                </a:solidFill>
                <a:latin typeface="+mn-lt"/>
                <a:ea typeface="+mn-ea"/>
                <a:cs typeface="+mn-cs"/>
              </a:defRPr>
            </a:lvl7pPr>
            <a:lvl8pPr marL="4876800" lvl="7" indent="-423545" algn="l" defTabSz="914400" rtl="0" eaLnBrk="1" latinLnBrk="0" hangingPunct="1">
              <a:spcBef>
                <a:spcPts val="0"/>
              </a:spcBef>
              <a:spcAft>
                <a:spcPts val="0"/>
              </a:spcAft>
              <a:buSzPts val="1400"/>
              <a:buFont typeface="Arial" panose="020B0604020202090204" pitchFamily="34" charset="0"/>
              <a:buChar char="○"/>
              <a:defRPr sz="2000" kern="1200">
                <a:solidFill>
                  <a:schemeClr val="tx1"/>
                </a:solidFill>
                <a:latin typeface="+mn-lt"/>
                <a:ea typeface="+mn-ea"/>
                <a:cs typeface="+mn-cs"/>
              </a:defRPr>
            </a:lvl8pPr>
            <a:lvl9pPr marL="5486400" lvl="8" indent="-423545" algn="l" defTabSz="914400" rtl="0" eaLnBrk="1" latinLnBrk="0" hangingPunct="1">
              <a:spcBef>
                <a:spcPts val="0"/>
              </a:spcBef>
              <a:spcAft>
                <a:spcPts val="0"/>
              </a:spcAft>
              <a:buSzPts val="1400"/>
              <a:buFont typeface="Arial" panose="020B0604020202090204" pitchFamily="34" charset="0"/>
              <a:buChar char="■"/>
              <a:defRPr sz="2000" kern="1200">
                <a:solidFill>
                  <a:schemeClr val="tx1"/>
                </a:solidFill>
                <a:latin typeface="+mn-lt"/>
                <a:ea typeface="+mn-ea"/>
                <a:cs typeface="+mn-cs"/>
              </a:defRPr>
            </a:lvl9pPr>
          </a:lstStyle>
          <a:p>
            <a:r>
              <a:rPr lang="en-US" altLang="zh-CN" b="1" dirty="0"/>
              <a:t>Happy-medical-AI</a:t>
            </a:r>
            <a:r>
              <a:rPr lang="zh-CN" altLang="en-US" b="1" dirty="0"/>
              <a:t>项目</a:t>
            </a:r>
            <a:endParaRPr lang="en-US" altLang="zh-CN" b="1" dirty="0"/>
          </a:p>
          <a:p>
            <a:pPr lvl="1"/>
            <a:r>
              <a:rPr lang="zh-CN" altLang="en-US" dirty="0"/>
              <a:t>https://github.com/FreedomIntelligence/HappyMedicalAI</a:t>
            </a:r>
          </a:p>
          <a:p>
            <a:pPr lvl="1"/>
            <a:r>
              <a:rPr lang="zh-CN" altLang="en-US" dirty="0"/>
              <a:t>面向医疗从业人员的人工智能培训</a:t>
            </a:r>
            <a:r>
              <a:rPr lang="en-US" altLang="zh-CN" dirty="0"/>
              <a:t>，</a:t>
            </a:r>
            <a:r>
              <a:rPr lang="zh-CN" altLang="en-US" dirty="0"/>
              <a:t>培养和</a:t>
            </a:r>
            <a:r>
              <a:rPr lang="en-US" altLang="zh-CN" dirty="0"/>
              <a:t>AI</a:t>
            </a:r>
            <a:r>
              <a:rPr lang="zh-CN" altLang="en-US" dirty="0"/>
              <a:t>协作的医生</a:t>
            </a:r>
          </a:p>
          <a:p>
            <a:r>
              <a:rPr lang="zh-CN" altLang="en-US" dirty="0"/>
              <a:t>基于病人</a:t>
            </a:r>
            <a:r>
              <a:rPr lang="zh-CN" altLang="zh-CN" dirty="0"/>
              <a:t>孪生</a:t>
            </a:r>
            <a:r>
              <a:rPr lang="zh-CN" altLang="en-US" dirty="0"/>
              <a:t>的医生教育</a:t>
            </a:r>
            <a:endParaRPr lang="en-US" altLang="zh-CN" dirty="0"/>
          </a:p>
          <a:p>
            <a:pPr lvl="1"/>
            <a:r>
              <a:rPr lang="zh-CN" altLang="en-US" dirty="0"/>
              <a:t>模拟病人训练医生</a:t>
            </a:r>
            <a:r>
              <a:rPr lang="en-US" altLang="zh-CN" dirty="0"/>
              <a:t>[1,2]，</a:t>
            </a:r>
            <a:r>
              <a:rPr lang="zh-CN" altLang="en-US" dirty="0"/>
              <a:t>音视频技术在加速开发</a:t>
            </a:r>
            <a:r>
              <a:rPr lang="en-US" altLang="zh-CN" dirty="0"/>
              <a:t>（</a:t>
            </a:r>
            <a:r>
              <a:rPr lang="zh-CN" altLang="en-US" dirty="0"/>
              <a:t>音视频同步</a:t>
            </a:r>
            <a:r>
              <a:rPr lang="en-US" altLang="zh-CN" dirty="0"/>
              <a:t>，</a:t>
            </a:r>
            <a:r>
              <a:rPr lang="zh-CN" altLang="en-US" dirty="0"/>
              <a:t>数字人生成</a:t>
            </a:r>
            <a:r>
              <a:rPr lang="en-US" altLang="zh-CN" dirty="0"/>
              <a:t>，</a:t>
            </a:r>
            <a:r>
              <a:rPr lang="en-US" altLang="zh-CN" dirty="0" err="1"/>
              <a:t>HealthTTS</a:t>
            </a:r>
            <a:r>
              <a:rPr lang="en-US" altLang="zh-CN" dirty="0"/>
              <a:t>）</a:t>
            </a:r>
          </a:p>
          <a:p>
            <a:pPr lvl="1"/>
            <a:r>
              <a:rPr lang="zh-CN" altLang="en-US" b="1" dirty="0"/>
              <a:t>全模态病人数据合成</a:t>
            </a:r>
            <a:r>
              <a:rPr lang="zh-CN" altLang="en-US" dirty="0"/>
              <a:t>（提供</a:t>
            </a:r>
            <a:r>
              <a:rPr lang="en-US" altLang="zh-CN" dirty="0"/>
              <a:t>AI</a:t>
            </a:r>
            <a:r>
              <a:rPr lang="zh-CN" altLang="en-US" dirty="0"/>
              <a:t>和真人医生最佳训练环境）</a:t>
            </a:r>
            <a:endParaRPr lang="en-US" altLang="zh-CN" dirty="0"/>
          </a:p>
          <a:p>
            <a:r>
              <a:rPr lang="zh-CN" altLang="en-US" dirty="0"/>
              <a:t>医疗科普教育</a:t>
            </a:r>
          </a:p>
          <a:p>
            <a:pPr lvl="1"/>
            <a:r>
              <a:rPr lang="zh-CN" altLang="en-US" dirty="0">
                <a:sym typeface="+mn-ea"/>
              </a:rPr>
              <a:t>视频生成</a:t>
            </a:r>
            <a:r>
              <a:rPr lang="en-US" altLang="zh-CN" dirty="0" err="1">
                <a:sym typeface="+mn-ea"/>
              </a:rPr>
              <a:t>MedGen</a:t>
            </a:r>
            <a:endParaRPr lang="zh-CN" altLang="en-US" dirty="0">
              <a:sym typeface="+mn-ea"/>
            </a:endParaRPr>
          </a:p>
          <a:p>
            <a:pPr lvl="1"/>
            <a:r>
              <a:rPr lang="zh-CN" altLang="en-US" dirty="0"/>
              <a:t>插图生成</a:t>
            </a:r>
          </a:p>
          <a:p>
            <a:pPr lvl="1"/>
            <a:r>
              <a:rPr lang="zh-CN" altLang="en-US" dirty="0"/>
              <a:t>微观世界模拟器</a:t>
            </a:r>
            <a:endParaRPr lang="en-US" altLang="zh-CN" dirty="0"/>
          </a:p>
          <a:p>
            <a:endParaRPr lang="en-US" altLang="zh-CN" dirty="0"/>
          </a:p>
          <a:p>
            <a:r>
              <a:rPr lang="en-US" altLang="zh-CN" dirty="0"/>
              <a:t>AI</a:t>
            </a:r>
            <a:r>
              <a:rPr lang="zh-CN" altLang="en-US" dirty="0"/>
              <a:t>教育从</a:t>
            </a:r>
            <a:r>
              <a:rPr lang="zh-CN" altLang="en-US" b="1" dirty="0"/>
              <a:t>娃娃</a:t>
            </a:r>
            <a:r>
              <a:rPr lang="zh-CN" altLang="en-US" dirty="0"/>
              <a:t>抓起，未来功德无量</a:t>
            </a:r>
          </a:p>
          <a:p>
            <a:endParaRPr lang="zh-CN" altLang="en-US" dirty="0"/>
          </a:p>
          <a:p>
            <a:pPr lvl="1"/>
            <a:endParaRPr lang="zh-CN" altLang="en-US" b="1" dirty="0"/>
          </a:p>
        </p:txBody>
      </p:sp>
      <p:sp>
        <p:nvSpPr>
          <p:cNvPr id="7" name="Rectangle 6">
            <a:extLst>
              <a:ext uri="{FF2B5EF4-FFF2-40B4-BE49-F238E27FC236}">
                <a16:creationId xmlns:a16="http://schemas.microsoft.com/office/drawing/2014/main" id="{7F48C126-FF15-4D2C-BAB7-8941C3A6DD83}"/>
              </a:ext>
            </a:extLst>
          </p:cNvPr>
          <p:cNvSpPr/>
          <p:nvPr/>
        </p:nvSpPr>
        <p:spPr>
          <a:xfrm>
            <a:off x="415601" y="5694403"/>
            <a:ext cx="11360799" cy="954107"/>
          </a:xfrm>
          <a:prstGeom prst="rect">
            <a:avLst/>
          </a:prstGeom>
        </p:spPr>
        <p:txBody>
          <a:bodyPr wrap="square">
            <a:spAutoFit/>
          </a:bodyPr>
          <a:lstStyle/>
          <a:p>
            <a:r>
              <a:rPr lang="en-US" altLang="zh-CN" sz="1400" dirty="0"/>
              <a:t>[1] </a:t>
            </a:r>
            <a:r>
              <a:rPr lang="zh-CN" altLang="en-US" sz="1400" dirty="0"/>
              <a:t>Zhiqi Gao, Guo Zhu, Huarui Luo, Dongyijie Primo Pan, Haoming Tang, Bingquan Zhang, Jiahuan Pei, Jie Li, Benyou Wang. " It Talks Like a Patient, But Feels Different": Co-Designing AI Standardized Patients with Medical Learners. ACM CHI 2026.</a:t>
            </a:r>
            <a:endParaRPr lang="en-US" altLang="zh-CN" sz="1400" dirty="0"/>
          </a:p>
          <a:p>
            <a:r>
              <a:rPr lang="en-US" altLang="zh-CN" sz="1400" dirty="0"/>
              <a:t>[2] </a:t>
            </a:r>
            <a:r>
              <a:rPr lang="en-US" altLang="zh-CN" sz="1400" dirty="0" err="1"/>
              <a:t>Bingquan</a:t>
            </a:r>
            <a:r>
              <a:rPr lang="en-US" altLang="zh-CN" sz="1400" dirty="0"/>
              <a:t> Zhang, </a:t>
            </a:r>
            <a:r>
              <a:rPr lang="en-US" altLang="zh-CN" sz="1400" dirty="0" err="1"/>
              <a:t>Xiaoxiao</a:t>
            </a:r>
            <a:r>
              <a:rPr lang="en-US" altLang="zh-CN" sz="1400" dirty="0"/>
              <a:t> Liu, Yuchi Wang, Lei Zhou, </a:t>
            </a:r>
            <a:r>
              <a:rPr lang="en-US" altLang="zh-CN" sz="1400" dirty="0" err="1"/>
              <a:t>Qianqian</a:t>
            </a:r>
            <a:r>
              <a:rPr lang="en-US" altLang="zh-CN" sz="1400" dirty="0"/>
              <a:t> </a:t>
            </a:r>
            <a:r>
              <a:rPr lang="en-US" altLang="zh-CN" sz="1400" dirty="0" err="1"/>
              <a:t>Xie</a:t>
            </a:r>
            <a:r>
              <a:rPr lang="en-US" altLang="zh-CN" sz="1400" dirty="0"/>
              <a:t>, Benyou Wang. Human or LLM as Standardized Patients? A Comparative Study for Medical Education. Submitted to ACL 2026 (meta score</a:t>
            </a:r>
            <a:r>
              <a:rPr lang="zh-CN" altLang="en-US" sz="1400" dirty="0"/>
              <a:t>：</a:t>
            </a:r>
            <a:r>
              <a:rPr lang="en-US" altLang="zh-CN" sz="1400" dirty="0"/>
              <a:t>3.5).</a:t>
            </a:r>
            <a:endParaRPr lang="zh-CN" altLang="en-US" sz="1400" dirty="0"/>
          </a:p>
        </p:txBody>
      </p:sp>
    </p:spTree>
    <p:extLst>
      <p:ext uri="{BB962C8B-B14F-4D97-AF65-F5344CB8AC3E}">
        <p14:creationId xmlns:p14="http://schemas.microsoft.com/office/powerpoint/2010/main" val="40886474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A499-B02E-43D2-90A6-44AB54DBD2E1}"/>
              </a:ext>
            </a:extLst>
          </p:cNvPr>
          <p:cNvSpPr>
            <a:spLocks noGrp="1"/>
          </p:cNvSpPr>
          <p:nvPr>
            <p:ph type="title"/>
          </p:nvPr>
        </p:nvSpPr>
        <p:spPr/>
        <p:txBody>
          <a:bodyPr/>
          <a:lstStyle/>
          <a:p>
            <a:r>
              <a:rPr lang="zh-CN" altLang="en-US" dirty="0"/>
              <a:t>医疗教育</a:t>
            </a:r>
          </a:p>
        </p:txBody>
      </p:sp>
      <p:sp>
        <p:nvSpPr>
          <p:cNvPr id="3" name="Content Placeholder 2">
            <a:extLst>
              <a:ext uri="{FF2B5EF4-FFF2-40B4-BE49-F238E27FC236}">
                <a16:creationId xmlns:a16="http://schemas.microsoft.com/office/drawing/2014/main" id="{74A6AF76-29D4-4420-A557-394A614E5D2A}"/>
              </a:ext>
            </a:extLst>
          </p:cNvPr>
          <p:cNvSpPr>
            <a:spLocks noGrp="1"/>
          </p:cNvSpPr>
          <p:nvPr>
            <p:ph idx="1"/>
          </p:nvPr>
        </p:nvSpPr>
        <p:spPr/>
        <p:txBody>
          <a:bodyPr/>
          <a:lstStyle/>
          <a:p>
            <a:r>
              <a:rPr lang="zh-CN" altLang="en-US" dirty="0"/>
              <a:t>在真实医院场景，通过模拟病人来训练医生</a:t>
            </a:r>
          </a:p>
        </p:txBody>
      </p:sp>
      <p:pic>
        <p:nvPicPr>
          <p:cNvPr id="4" name="Picture 3">
            <a:extLst>
              <a:ext uri="{FF2B5EF4-FFF2-40B4-BE49-F238E27FC236}">
                <a16:creationId xmlns:a16="http://schemas.microsoft.com/office/drawing/2014/main" id="{8E810BCE-1A13-4D9A-8E3F-568EA6366F7D}"/>
              </a:ext>
            </a:extLst>
          </p:cNvPr>
          <p:cNvPicPr>
            <a:picLocks noChangeAspect="1"/>
          </p:cNvPicPr>
          <p:nvPr/>
        </p:nvPicPr>
        <p:blipFill>
          <a:blip r:embed="rId2"/>
          <a:stretch>
            <a:fillRect/>
          </a:stretch>
        </p:blipFill>
        <p:spPr>
          <a:xfrm>
            <a:off x="655906" y="2294890"/>
            <a:ext cx="1900555" cy="3856990"/>
          </a:xfrm>
          <a:prstGeom prst="rect">
            <a:avLst/>
          </a:prstGeom>
          <a:ln>
            <a:noFill/>
            <a:prstDash val="solid"/>
          </a:ln>
        </p:spPr>
      </p:pic>
      <p:pic>
        <p:nvPicPr>
          <p:cNvPr id="5" name="Picture 4">
            <a:extLst>
              <a:ext uri="{FF2B5EF4-FFF2-40B4-BE49-F238E27FC236}">
                <a16:creationId xmlns:a16="http://schemas.microsoft.com/office/drawing/2014/main" id="{41545A6E-541A-4FE3-9E03-0A0BD29771FE}"/>
              </a:ext>
            </a:extLst>
          </p:cNvPr>
          <p:cNvPicPr>
            <a:picLocks noChangeAspect="1"/>
          </p:cNvPicPr>
          <p:nvPr/>
        </p:nvPicPr>
        <p:blipFill>
          <a:blip r:embed="rId3"/>
          <a:stretch>
            <a:fillRect/>
          </a:stretch>
        </p:blipFill>
        <p:spPr>
          <a:xfrm>
            <a:off x="6203607" y="2294890"/>
            <a:ext cx="1977390" cy="3856990"/>
          </a:xfrm>
          <a:prstGeom prst="rect">
            <a:avLst/>
          </a:prstGeom>
          <a:ln>
            <a:noFill/>
            <a:prstDash val="solid"/>
          </a:ln>
        </p:spPr>
      </p:pic>
      <p:pic>
        <p:nvPicPr>
          <p:cNvPr id="6" name="Picture 5">
            <a:extLst>
              <a:ext uri="{FF2B5EF4-FFF2-40B4-BE49-F238E27FC236}">
                <a16:creationId xmlns:a16="http://schemas.microsoft.com/office/drawing/2014/main" id="{54F21533-49DB-42FB-A3F3-A0BC80E571EC}"/>
              </a:ext>
            </a:extLst>
          </p:cNvPr>
          <p:cNvPicPr>
            <a:picLocks noChangeAspect="1"/>
          </p:cNvPicPr>
          <p:nvPr/>
        </p:nvPicPr>
        <p:blipFill>
          <a:blip r:embed="rId4"/>
          <a:stretch>
            <a:fillRect/>
          </a:stretch>
        </p:blipFill>
        <p:spPr>
          <a:xfrm>
            <a:off x="9016022" y="2238375"/>
            <a:ext cx="1978660" cy="3902075"/>
          </a:xfrm>
          <a:prstGeom prst="rect">
            <a:avLst/>
          </a:prstGeom>
          <a:ln>
            <a:noFill/>
            <a:prstDash val="solid"/>
          </a:ln>
        </p:spPr>
      </p:pic>
      <p:pic>
        <p:nvPicPr>
          <p:cNvPr id="7" name="cf57130294f8c4967a2fc8df5ca32459">
            <a:hlinkClick r:id="" action="ppaction://media"/>
            <a:extLst>
              <a:ext uri="{FF2B5EF4-FFF2-40B4-BE49-F238E27FC236}">
                <a16:creationId xmlns:a16="http://schemas.microsoft.com/office/drawing/2014/main" id="{C77E9146-18F4-44EB-B151-3C47AB0B8F38}"/>
              </a:ext>
            </a:extLst>
          </p:cNvPr>
          <p:cNvPicPr>
            <a:picLocks noChangeAspect="1"/>
          </p:cNvPicPr>
          <p:nvPr/>
        </p:nvPicPr>
        <p:blipFill>
          <a:blip r:embed="rId5"/>
          <a:stretch>
            <a:fillRect/>
          </a:stretch>
        </p:blipFill>
        <p:spPr>
          <a:xfrm>
            <a:off x="3212757" y="2238375"/>
            <a:ext cx="2340610" cy="3902075"/>
          </a:xfrm>
          <a:prstGeom prst="rect">
            <a:avLst/>
          </a:prstGeom>
        </p:spPr>
      </p:pic>
      <p:sp>
        <p:nvSpPr>
          <p:cNvPr id="8" name="TextBox 2">
            <a:extLst>
              <a:ext uri="{FF2B5EF4-FFF2-40B4-BE49-F238E27FC236}">
                <a16:creationId xmlns:a16="http://schemas.microsoft.com/office/drawing/2014/main" id="{37079B1B-8B4D-4A5E-B9B0-A87D1F2D0EAA}"/>
              </a:ext>
            </a:extLst>
          </p:cNvPr>
          <p:cNvSpPr txBox="1"/>
          <p:nvPr/>
        </p:nvSpPr>
        <p:spPr>
          <a:xfrm>
            <a:off x="9131644" y="6119336"/>
            <a:ext cx="3212756"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t>自研</a:t>
            </a:r>
            <a:r>
              <a:rPr lang="en-US" altLang="zh-CN" sz="1400" dirty="0" err="1"/>
              <a:t>MedGEN</a:t>
            </a:r>
            <a:r>
              <a:rPr lang="zh-CN" altLang="en-US" sz="1400" dirty="0"/>
              <a:t>视频生成模型</a:t>
            </a:r>
            <a:endParaRPr lang="en-US" altLang="zh-CN" sz="1400" dirty="0"/>
          </a:p>
          <a:p>
            <a:r>
              <a:rPr lang="zh-CN" altLang="en-US" sz="1400" dirty="0"/>
              <a:t>自研</a:t>
            </a:r>
            <a:r>
              <a:rPr lang="en-US" altLang="zh-CN" sz="1400" dirty="0" err="1"/>
              <a:t>TTSLoRAHub</a:t>
            </a:r>
            <a:r>
              <a:rPr lang="zh-CN" altLang="en-US" sz="1400" dirty="0"/>
              <a:t>语音合成技术</a:t>
            </a:r>
            <a:endParaRPr lang="en-US" altLang="zh-CN" sz="1400" dirty="0"/>
          </a:p>
          <a:p>
            <a:r>
              <a:rPr lang="zh-CN" altLang="en-US" sz="1400" dirty="0"/>
              <a:t>自研</a:t>
            </a:r>
            <a:r>
              <a:rPr lang="en-US" altLang="zh-CN" sz="1400" dirty="0" err="1"/>
              <a:t>HeadVid</a:t>
            </a:r>
            <a:r>
              <a:rPr lang="zh-CN" altLang="en-US" sz="1400" dirty="0"/>
              <a:t>音频同步数字人技术</a:t>
            </a:r>
          </a:p>
        </p:txBody>
      </p:sp>
    </p:spTree>
    <p:extLst>
      <p:ext uri="{BB962C8B-B14F-4D97-AF65-F5344CB8AC3E}">
        <p14:creationId xmlns:p14="http://schemas.microsoft.com/office/powerpoint/2010/main" val="218725742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18A6-C2C6-4880-A311-1B8D0E95D1D2}"/>
              </a:ext>
            </a:extLst>
          </p:cNvPr>
          <p:cNvSpPr>
            <a:spLocks noGrp="1"/>
          </p:cNvSpPr>
          <p:nvPr>
            <p:ph type="title"/>
          </p:nvPr>
        </p:nvSpPr>
        <p:spPr/>
        <p:txBody>
          <a:bodyPr/>
          <a:lstStyle/>
          <a:p>
            <a:r>
              <a:rPr lang="en-US" altLang="zh-CN" dirty="0"/>
              <a:t>Strategy VI: Digital Twin for Healthcare</a:t>
            </a:r>
            <a:endParaRPr lang="zh-CN" altLang="en-US" dirty="0"/>
          </a:p>
        </p:txBody>
      </p:sp>
      <p:sp>
        <p:nvSpPr>
          <p:cNvPr id="3" name="Content Placeholder 2">
            <a:extLst>
              <a:ext uri="{FF2B5EF4-FFF2-40B4-BE49-F238E27FC236}">
                <a16:creationId xmlns:a16="http://schemas.microsoft.com/office/drawing/2014/main" id="{40ECB7F2-BAF7-46A4-B292-015AAAEC441A}"/>
              </a:ext>
            </a:extLst>
          </p:cNvPr>
          <p:cNvSpPr>
            <a:spLocks noGrp="1"/>
          </p:cNvSpPr>
          <p:nvPr>
            <p:ph idx="1"/>
          </p:nvPr>
        </p:nvSpPr>
        <p:spPr/>
        <p:txBody>
          <a:bodyPr>
            <a:normAutofit/>
          </a:bodyPr>
          <a:lstStyle/>
          <a:p>
            <a:pPr lvl="2"/>
            <a:r>
              <a:rPr lang="zh-CN" altLang="en-US" sz="2400" dirty="0"/>
              <a:t>虚拟细胞，器官</a:t>
            </a:r>
            <a:endParaRPr lang="en-US" altLang="zh-CN" sz="2400" dirty="0"/>
          </a:p>
          <a:p>
            <a:pPr lvl="2"/>
            <a:r>
              <a:rPr lang="zh-CN" altLang="en-US" sz="2400" dirty="0"/>
              <a:t>生命体征数据的模拟</a:t>
            </a:r>
            <a:endParaRPr lang="en-US" altLang="zh-CN" sz="2400" dirty="0"/>
          </a:p>
          <a:p>
            <a:pPr lvl="2"/>
            <a:r>
              <a:rPr lang="zh-CN" altLang="en-US" sz="2400" dirty="0"/>
              <a:t>虚拟病人交互</a:t>
            </a:r>
            <a:endParaRPr lang="en-US" altLang="zh-CN" sz="2400" dirty="0"/>
          </a:p>
          <a:p>
            <a:pPr lvl="2"/>
            <a:r>
              <a:rPr lang="zh-CN" altLang="en-US" sz="2400" dirty="0"/>
              <a:t>虚拟医院</a:t>
            </a:r>
            <a:endParaRPr lang="en-US" altLang="zh-CN" sz="2400" dirty="0"/>
          </a:p>
          <a:p>
            <a:pPr lvl="2"/>
            <a:endParaRPr lang="en-US" altLang="zh-CN" sz="2400" dirty="0"/>
          </a:p>
          <a:p>
            <a:pPr lvl="1"/>
            <a:endParaRPr lang="en-US" altLang="zh-CN" sz="2800" dirty="0"/>
          </a:p>
          <a:p>
            <a:endParaRPr lang="zh-CN" altLang="en-US" sz="3200" dirty="0"/>
          </a:p>
        </p:txBody>
      </p:sp>
      <p:sp>
        <p:nvSpPr>
          <p:cNvPr id="4" name="Rectangle 3">
            <a:extLst>
              <a:ext uri="{FF2B5EF4-FFF2-40B4-BE49-F238E27FC236}">
                <a16:creationId xmlns:a16="http://schemas.microsoft.com/office/drawing/2014/main" id="{18A81321-4F49-4DCE-955E-639618DE47D8}"/>
              </a:ext>
            </a:extLst>
          </p:cNvPr>
          <p:cNvSpPr/>
          <p:nvPr/>
        </p:nvSpPr>
        <p:spPr>
          <a:xfrm>
            <a:off x="341085" y="5286399"/>
            <a:ext cx="11988799" cy="461665"/>
          </a:xfrm>
          <a:prstGeom prst="rect">
            <a:avLst/>
          </a:prstGeom>
        </p:spPr>
        <p:txBody>
          <a:bodyPr wrap="square">
            <a:spAutoFit/>
          </a:bodyPr>
          <a:lstStyle/>
          <a:p>
            <a:pPr lvl="2"/>
            <a:r>
              <a:rPr lang="en-US" altLang="zh-CN" sz="2400" dirty="0"/>
              <a:t>This plays as the </a:t>
            </a:r>
            <a:r>
              <a:rPr lang="en-US" altLang="zh-CN" sz="2400" b="1" i="1" dirty="0"/>
              <a:t>environment</a:t>
            </a:r>
            <a:r>
              <a:rPr lang="en-US" altLang="zh-CN" sz="2400" dirty="0"/>
              <a:t> role for agent (human/AI doctors) training</a:t>
            </a:r>
          </a:p>
        </p:txBody>
      </p:sp>
    </p:spTree>
    <p:extLst>
      <p:ext uri="{BB962C8B-B14F-4D97-AF65-F5344CB8AC3E}">
        <p14:creationId xmlns:p14="http://schemas.microsoft.com/office/powerpoint/2010/main" val="296986931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14BA-9CEA-4D9F-BE9D-B1BD3EFFE470}"/>
              </a:ext>
            </a:extLst>
          </p:cNvPr>
          <p:cNvSpPr>
            <a:spLocks noGrp="1"/>
          </p:cNvSpPr>
          <p:nvPr>
            <p:ph type="title"/>
          </p:nvPr>
        </p:nvSpPr>
        <p:spPr>
          <a:xfrm>
            <a:off x="563617" y="274638"/>
            <a:ext cx="11918669" cy="704180"/>
          </a:xfrm>
        </p:spPr>
        <p:txBody>
          <a:bodyPr>
            <a:normAutofit/>
          </a:bodyPr>
          <a:lstStyle/>
          <a:p>
            <a:r>
              <a:rPr lang="zh-CN" altLang="en-US" dirty="0"/>
              <a:t>将基于医疗教育构建医生社区，构建普惠、开放的医疗人工智能生态。</a:t>
            </a:r>
          </a:p>
        </p:txBody>
      </p:sp>
      <p:sp>
        <p:nvSpPr>
          <p:cNvPr id="3" name="Content Placeholder 2">
            <a:extLst>
              <a:ext uri="{FF2B5EF4-FFF2-40B4-BE49-F238E27FC236}">
                <a16:creationId xmlns:a16="http://schemas.microsoft.com/office/drawing/2014/main" id="{AD34D6FB-402B-4477-8716-610518B6E57B}"/>
              </a:ext>
            </a:extLst>
          </p:cNvPr>
          <p:cNvSpPr>
            <a:spLocks noGrp="1"/>
          </p:cNvSpPr>
          <p:nvPr>
            <p:ph idx="1"/>
          </p:nvPr>
        </p:nvSpPr>
        <p:spPr>
          <a:xfrm>
            <a:off x="660399" y="1130300"/>
            <a:ext cx="11357233" cy="5003800"/>
          </a:xfrm>
        </p:spPr>
        <p:txBody>
          <a:bodyPr>
            <a:normAutofit/>
          </a:bodyPr>
          <a:lstStyle/>
          <a:p>
            <a:endParaRPr lang="en-US" altLang="zh-CN" sz="1700" dirty="0">
              <a:solidFill>
                <a:schemeClr val="accent1"/>
              </a:solidFill>
            </a:endParaRPr>
          </a:p>
          <a:p>
            <a:endParaRPr lang="en-US" altLang="zh-CN" sz="1700" dirty="0">
              <a:solidFill>
                <a:schemeClr val="accent1"/>
              </a:solidFill>
            </a:endParaRPr>
          </a:p>
          <a:p>
            <a:r>
              <a:rPr lang="zh-CN" altLang="en-US" sz="1700" dirty="0">
                <a:solidFill>
                  <a:schemeClr val="accent1"/>
                </a:solidFill>
              </a:rPr>
              <a:t>科普</a:t>
            </a:r>
            <a:r>
              <a:rPr lang="zh-CN" altLang="en-US" sz="1700" dirty="0"/>
              <a:t>：</a:t>
            </a:r>
            <a:endParaRPr lang="en-US" altLang="zh-CN" sz="1700" dirty="0"/>
          </a:p>
          <a:p>
            <a:pPr lvl="1"/>
            <a:r>
              <a:rPr lang="zh-CN" altLang="en-US" sz="1700" dirty="0">
                <a:solidFill>
                  <a:schemeClr val="accent1"/>
                </a:solidFill>
              </a:rPr>
              <a:t>自己做 </a:t>
            </a:r>
            <a:r>
              <a:rPr lang="zh-CN" altLang="zh-CN" sz="1500" dirty="0"/>
              <a:t>构建医疗</a:t>
            </a:r>
            <a:r>
              <a:rPr lang="en-US" altLang="zh-CN" sz="1500" dirty="0"/>
              <a:t>AI</a:t>
            </a:r>
            <a:r>
              <a:rPr lang="zh-CN" altLang="zh-CN" sz="1500" dirty="0"/>
              <a:t>的新媒体，通过</a:t>
            </a:r>
            <a:r>
              <a:rPr lang="en-US" altLang="zh-CN" sz="1500" dirty="0"/>
              <a:t>AI</a:t>
            </a:r>
            <a:r>
              <a:rPr lang="zh-CN" altLang="zh-CN" sz="1500" dirty="0"/>
              <a:t>来做科普，为社会带来</a:t>
            </a:r>
            <a:r>
              <a:rPr lang="en-US" altLang="zh-CN" sz="1500" dirty="0"/>
              <a:t>AI</a:t>
            </a:r>
            <a:r>
              <a:rPr lang="zh-CN" altLang="zh-CN" sz="1500" dirty="0"/>
              <a:t>科普和医疗教育的应用；</a:t>
            </a:r>
            <a:endParaRPr lang="en-US" altLang="zh-CN" sz="1500" dirty="0"/>
          </a:p>
          <a:p>
            <a:pPr lvl="1"/>
            <a:r>
              <a:rPr lang="zh-CN" altLang="en-US" sz="1700" dirty="0">
                <a:solidFill>
                  <a:schemeClr val="accent1"/>
                </a:solidFill>
              </a:rPr>
              <a:t>帮人做 </a:t>
            </a:r>
            <a:r>
              <a:rPr lang="zh-CN" altLang="en-US" sz="1500" dirty="0"/>
              <a:t>提供科普工具，通过</a:t>
            </a:r>
            <a:r>
              <a:rPr lang="en-US" altLang="zh-CN" sz="1500" dirty="0"/>
              <a:t>AI</a:t>
            </a:r>
            <a:r>
              <a:rPr lang="zh-CN" altLang="en-US" sz="1500" dirty="0"/>
              <a:t>科普工具和医生一起科普，为泛医疗社区提供提升国民医疗素养。</a:t>
            </a:r>
          </a:p>
          <a:p>
            <a:r>
              <a:rPr lang="zh-CN" altLang="en-US" sz="1700" dirty="0">
                <a:solidFill>
                  <a:schemeClr val="accent1"/>
                </a:solidFill>
              </a:rPr>
              <a:t>科研</a:t>
            </a:r>
            <a:r>
              <a:rPr lang="zh-CN" altLang="en-US" sz="1700" dirty="0"/>
              <a:t>：</a:t>
            </a:r>
            <a:r>
              <a:rPr lang="zh-CN" altLang="zh-CN" sz="1700" dirty="0"/>
              <a:t>所有的平台、社区、数据、模型和场景将对全球免费开源共享。</a:t>
            </a:r>
            <a:endParaRPr lang="en-US" altLang="zh-CN" sz="1700" dirty="0"/>
          </a:p>
          <a:p>
            <a:pPr lvl="1"/>
            <a:r>
              <a:rPr lang="zh-CN" altLang="en-US" sz="1700" dirty="0">
                <a:solidFill>
                  <a:schemeClr val="accent1"/>
                </a:solidFill>
              </a:rPr>
              <a:t>模型</a:t>
            </a:r>
            <a:r>
              <a:rPr lang="zh-CN" altLang="en-US" sz="1700" dirty="0"/>
              <a:t>：</a:t>
            </a:r>
            <a:r>
              <a:rPr lang="zh-CN" altLang="en-US" sz="1500" dirty="0">
                <a:solidFill>
                  <a:srgbClr val="FF0000"/>
                </a:solidFill>
              </a:rPr>
              <a:t>和顶级医院和顶级科室训练专病大模型，各个击破  </a:t>
            </a:r>
            <a:r>
              <a:rPr lang="en-US" altLang="zh-CN" sz="1500" dirty="0">
                <a:solidFill>
                  <a:srgbClr val="FF0000"/>
                </a:solidFill>
              </a:rPr>
              <a:t>(</a:t>
            </a:r>
            <a:r>
              <a:rPr lang="en-US" altLang="zh-CN" sz="1500" dirty="0" err="1">
                <a:solidFill>
                  <a:srgbClr val="FF0000"/>
                </a:solidFill>
              </a:rPr>
              <a:t>HuggingFace</a:t>
            </a:r>
            <a:r>
              <a:rPr lang="en-US" altLang="zh-CN" sz="1500" dirty="0">
                <a:solidFill>
                  <a:srgbClr val="FF0000"/>
                </a:solidFill>
              </a:rPr>
              <a:t>)</a:t>
            </a:r>
            <a:r>
              <a:rPr lang="zh-CN" altLang="en-US" sz="1500" dirty="0">
                <a:solidFill>
                  <a:srgbClr val="FF0000"/>
                </a:solidFill>
              </a:rPr>
              <a:t> ，</a:t>
            </a:r>
            <a:r>
              <a:rPr lang="zh-CN" altLang="zh-CN" sz="1500" dirty="0"/>
              <a:t>开源开放最新的大语言模型</a:t>
            </a:r>
            <a:r>
              <a:rPr lang="en-US" altLang="zh-CN" sz="1500" dirty="0"/>
              <a:t> (GitHub)</a:t>
            </a:r>
            <a:r>
              <a:rPr lang="zh-CN" altLang="en-US" sz="1500" dirty="0"/>
              <a:t> ；</a:t>
            </a:r>
            <a:endParaRPr lang="en-US" altLang="zh-CN" sz="1500" dirty="0"/>
          </a:p>
          <a:p>
            <a:pPr lvl="1"/>
            <a:r>
              <a:rPr lang="zh-CN" altLang="en-US" sz="1700" dirty="0">
                <a:solidFill>
                  <a:schemeClr val="accent1"/>
                </a:solidFill>
              </a:rPr>
              <a:t>智能体</a:t>
            </a:r>
            <a:r>
              <a:rPr lang="zh-CN" altLang="en-US" sz="1500" dirty="0"/>
              <a:t>：协同构建医疗工具集，通过</a:t>
            </a:r>
            <a:r>
              <a:rPr lang="en-US" altLang="zh-CN" sz="1500" dirty="0"/>
              <a:t>MCP</a:t>
            </a:r>
            <a:r>
              <a:rPr lang="zh-CN" altLang="en-US" sz="1500" dirty="0"/>
              <a:t>协议标准化医疗智能体；</a:t>
            </a:r>
            <a:endParaRPr lang="en-US" altLang="zh-CN" sz="1500" dirty="0"/>
          </a:p>
          <a:p>
            <a:pPr lvl="1"/>
            <a:r>
              <a:rPr lang="zh-CN" altLang="en-US" sz="1700" dirty="0">
                <a:solidFill>
                  <a:schemeClr val="accent1"/>
                </a:solidFill>
              </a:rPr>
              <a:t>评测</a:t>
            </a:r>
            <a:r>
              <a:rPr lang="zh-CN" altLang="en-US" sz="1500" dirty="0"/>
              <a:t>：根据社区的实际医疗需求，构建医疗大模型评测标准，构建医疗</a:t>
            </a:r>
            <a:r>
              <a:rPr lang="en-US" altLang="zh-CN" sz="1500" dirty="0"/>
              <a:t>AI</a:t>
            </a:r>
            <a:r>
              <a:rPr lang="zh-CN" altLang="zh-CN" sz="1500" dirty="0"/>
              <a:t>伦理标准与评测体系</a:t>
            </a:r>
            <a:r>
              <a:rPr lang="zh-CN" altLang="en-US" sz="1500" dirty="0"/>
              <a:t>；</a:t>
            </a:r>
            <a:endParaRPr lang="en-US" altLang="zh-CN" sz="1500" dirty="0"/>
          </a:p>
          <a:p>
            <a:pPr lvl="1"/>
            <a:r>
              <a:rPr lang="zh-CN" altLang="en-US" sz="1700" dirty="0">
                <a:solidFill>
                  <a:schemeClr val="accent1"/>
                </a:solidFill>
              </a:rPr>
              <a:t>数据集</a:t>
            </a:r>
            <a:r>
              <a:rPr lang="zh-CN" altLang="en-US" sz="1500" dirty="0"/>
              <a:t>：和医生社区共建开放数据库，</a:t>
            </a:r>
            <a:r>
              <a:rPr lang="zh-CN" altLang="zh-CN" sz="1500" dirty="0"/>
              <a:t>开源全球多语言医疗语料库和知识库</a:t>
            </a:r>
            <a:r>
              <a:rPr lang="zh-CN" altLang="en-US" sz="1500" dirty="0"/>
              <a:t>（</a:t>
            </a:r>
            <a:r>
              <a:rPr lang="zh-CN" altLang="zh-CN" sz="1500" dirty="0"/>
              <a:t>含标准化病例、医疗语料、医疗评测、中医数据库</a:t>
            </a:r>
            <a:r>
              <a:rPr lang="zh-CN" altLang="en-US" sz="1500" dirty="0"/>
              <a:t>）；</a:t>
            </a:r>
            <a:endParaRPr lang="en-US" altLang="zh-CN" sz="1500" dirty="0"/>
          </a:p>
          <a:p>
            <a:r>
              <a:rPr lang="zh-CN" altLang="en-US" sz="1700" dirty="0">
                <a:solidFill>
                  <a:schemeClr val="accent1"/>
                </a:solidFill>
              </a:rPr>
              <a:t>线上线下互动：</a:t>
            </a:r>
            <a:r>
              <a:rPr lang="en-US" altLang="zh-CN" sz="1700" dirty="0">
                <a:solidFill>
                  <a:schemeClr val="accent1"/>
                </a:solidFill>
              </a:rPr>
              <a:t> </a:t>
            </a:r>
            <a:r>
              <a:rPr lang="zh-CN" altLang="zh-CN" sz="1700" dirty="0"/>
              <a:t>提供本地医疗社区线下活动和线上讲座报告</a:t>
            </a:r>
            <a:r>
              <a:rPr lang="zh-CN" altLang="en-US" sz="1700" dirty="0"/>
              <a:t>，</a:t>
            </a:r>
            <a:r>
              <a:rPr lang="zh-CN" altLang="zh-CN" sz="1700" dirty="0"/>
              <a:t>走访医学院和医院，以线下医学院和医院为基础构建社区，构建微信群、</a:t>
            </a:r>
            <a:r>
              <a:rPr lang="en-US" altLang="zh-CN" sz="1700" dirty="0"/>
              <a:t>discard</a:t>
            </a:r>
            <a:r>
              <a:rPr lang="zh-CN" altLang="zh-CN" sz="1700" dirty="0"/>
              <a:t>群等；医疗人工智能的生态大会</a:t>
            </a:r>
            <a:r>
              <a:rPr lang="zh-CN" altLang="en-US" sz="1700" dirty="0"/>
              <a:t>；线下走访高校、医学院科研交流，分享产品、科研和社区</a:t>
            </a:r>
            <a:endParaRPr lang="en-US" altLang="zh-CN" sz="1700" dirty="0"/>
          </a:p>
          <a:p>
            <a:r>
              <a:rPr lang="zh-CN" altLang="en-US" sz="1700" dirty="0">
                <a:solidFill>
                  <a:schemeClr val="accent1"/>
                </a:solidFill>
              </a:rPr>
              <a:t>商业：</a:t>
            </a:r>
            <a:r>
              <a:rPr lang="zh-CN" altLang="en-US" sz="1500" dirty="0"/>
              <a:t>通过社区可以接触更优质的项目；接触最真实的用户需求，为构建产品做准备；更加专家接触，可以提供更好的反馈和标注，形成模型的壁垒；通过社区招聘优秀的实习生和员工；</a:t>
            </a:r>
          </a:p>
          <a:p>
            <a:endParaRPr lang="en-US" altLang="zh-CN" dirty="0">
              <a:solidFill>
                <a:schemeClr val="accent1"/>
              </a:solidFill>
            </a:endParaRPr>
          </a:p>
          <a:p>
            <a:endParaRPr lang="en-US" altLang="zh-CN" dirty="0"/>
          </a:p>
          <a:p>
            <a:endParaRPr lang="zh-CN" altLang="zh-CN" dirty="0"/>
          </a:p>
          <a:p>
            <a:endParaRPr lang="zh-CN" altLang="en-US" dirty="0"/>
          </a:p>
        </p:txBody>
      </p:sp>
      <p:pic>
        <p:nvPicPr>
          <p:cNvPr id="1026" name="Picture 2" descr="CAMEL-AI.org (@CamelAIOrg) / X">
            <a:extLst>
              <a:ext uri="{FF2B5EF4-FFF2-40B4-BE49-F238E27FC236}">
                <a16:creationId xmlns:a16="http://schemas.microsoft.com/office/drawing/2014/main" id="{D0D8809E-B515-4FDB-B644-9E197E7443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3821" y="5705573"/>
            <a:ext cx="733811" cy="73381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Hugging Face's logo">
            <a:extLst>
              <a:ext uri="{FF2B5EF4-FFF2-40B4-BE49-F238E27FC236}">
                <a16:creationId xmlns:a16="http://schemas.microsoft.com/office/drawing/2014/main" id="{63370D9B-CF7A-47D4-AB36-34C7D3C558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 name="Picture 5">
            <a:extLst>
              <a:ext uri="{FF2B5EF4-FFF2-40B4-BE49-F238E27FC236}">
                <a16:creationId xmlns:a16="http://schemas.microsoft.com/office/drawing/2014/main" id="{35268A0E-9288-4ECD-9C7B-849F9ED6F5FF}"/>
              </a:ext>
            </a:extLst>
          </p:cNvPr>
          <p:cNvPicPr>
            <a:picLocks noChangeAspect="1"/>
          </p:cNvPicPr>
          <p:nvPr/>
        </p:nvPicPr>
        <p:blipFill>
          <a:blip r:embed="rId3"/>
          <a:stretch>
            <a:fillRect/>
          </a:stretch>
        </p:blipFill>
        <p:spPr>
          <a:xfrm>
            <a:off x="9053384" y="5750331"/>
            <a:ext cx="1954470" cy="460649"/>
          </a:xfrm>
          <a:prstGeom prst="rect">
            <a:avLst/>
          </a:prstGeom>
        </p:spPr>
      </p:pic>
      <p:pic>
        <p:nvPicPr>
          <p:cNvPr id="7" name="Picture 6">
            <a:extLst>
              <a:ext uri="{FF2B5EF4-FFF2-40B4-BE49-F238E27FC236}">
                <a16:creationId xmlns:a16="http://schemas.microsoft.com/office/drawing/2014/main" id="{E530482E-1A2C-4BA5-9458-1AFEEEA74AC0}"/>
              </a:ext>
            </a:extLst>
          </p:cNvPr>
          <p:cNvPicPr>
            <a:picLocks noChangeAspect="1"/>
          </p:cNvPicPr>
          <p:nvPr/>
        </p:nvPicPr>
        <p:blipFill>
          <a:blip r:embed="rId4"/>
          <a:stretch>
            <a:fillRect/>
          </a:stretch>
        </p:blipFill>
        <p:spPr>
          <a:xfrm>
            <a:off x="7784528" y="5725172"/>
            <a:ext cx="1054444" cy="894737"/>
          </a:xfrm>
          <a:prstGeom prst="rect">
            <a:avLst/>
          </a:prstGeom>
        </p:spPr>
      </p:pic>
    </p:spTree>
    <p:extLst>
      <p:ext uri="{BB962C8B-B14F-4D97-AF65-F5344CB8AC3E}">
        <p14:creationId xmlns:p14="http://schemas.microsoft.com/office/powerpoint/2010/main" val="11952836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Medical benchmark</a:t>
            </a:r>
            <a:endParaRPr lang="zh-CN" altLang="en-US" dirty="0"/>
          </a:p>
        </p:txBody>
      </p:sp>
      <p:sp>
        <p:nvSpPr>
          <p:cNvPr id="4" name="Rectangle 3"/>
          <p:cNvSpPr/>
          <p:nvPr/>
        </p:nvSpPr>
        <p:spPr>
          <a:xfrm>
            <a:off x="274819" y="6136006"/>
            <a:ext cx="12151395" cy="521970"/>
          </a:xfrm>
          <a:prstGeom prst="rect">
            <a:avLst/>
          </a:prstGeom>
        </p:spPr>
        <p:txBody>
          <a:bodyPr wrap="square">
            <a:spAutoFit/>
          </a:bodyPr>
          <a:lstStyle/>
          <a:p>
            <a:r>
              <a:rPr lang="en-US" altLang="zh-CN" sz="1400" b="1" dirty="0" err="1">
                <a:hlinkClick r:id="rId3"/>
              </a:rPr>
              <a:t>Xidong</a:t>
            </a:r>
            <a:r>
              <a:rPr lang="en-US" altLang="zh-CN" sz="1400" b="1" dirty="0">
                <a:hlinkClick r:id="rId3"/>
              </a:rPr>
              <a:t> Wang</a:t>
            </a:r>
            <a:r>
              <a:rPr lang="en-US" altLang="zh-CN" sz="1400" b="1" dirty="0"/>
              <a:t>, </a:t>
            </a:r>
            <a:r>
              <a:rPr lang="en-US" altLang="zh-CN" sz="1400" b="1" dirty="0">
                <a:hlinkClick r:id="rId4"/>
              </a:rPr>
              <a:t>Guiming Hardy Chen</a:t>
            </a:r>
            <a:r>
              <a:rPr lang="en-US" altLang="zh-CN" sz="1400" b="1" dirty="0"/>
              <a:t>, </a:t>
            </a:r>
            <a:r>
              <a:rPr lang="en-US" altLang="zh-CN" sz="1400" b="1" dirty="0" err="1">
                <a:hlinkClick r:id="rId5"/>
              </a:rPr>
              <a:t>Dingjie</a:t>
            </a:r>
            <a:r>
              <a:rPr lang="en-US" altLang="zh-CN" sz="1400" b="1" dirty="0">
                <a:hlinkClick r:id="rId5"/>
              </a:rPr>
              <a:t> Song</a:t>
            </a:r>
            <a:r>
              <a:rPr lang="en-US" altLang="zh-CN" sz="1400" b="1" dirty="0"/>
              <a:t>, </a:t>
            </a:r>
            <a:r>
              <a:rPr lang="en-US" altLang="zh-CN" sz="1400" b="1" dirty="0" err="1">
                <a:hlinkClick r:id="rId6"/>
              </a:rPr>
              <a:t>Zhiyi</a:t>
            </a:r>
            <a:r>
              <a:rPr lang="en-US" altLang="zh-CN" sz="1400" b="1" dirty="0">
                <a:hlinkClick r:id="rId6"/>
              </a:rPr>
              <a:t> Zhang</a:t>
            </a:r>
            <a:r>
              <a:rPr lang="en-US" altLang="zh-CN" sz="1400" b="1" dirty="0"/>
              <a:t>, </a:t>
            </a:r>
            <a:r>
              <a:rPr lang="en-US" altLang="zh-CN" sz="1400" b="1" dirty="0" err="1">
                <a:hlinkClick r:id="rId7"/>
              </a:rPr>
              <a:t>Zhihong</a:t>
            </a:r>
            <a:r>
              <a:rPr lang="en-US" altLang="zh-CN" sz="1400" b="1" dirty="0">
                <a:hlinkClick r:id="rId7"/>
              </a:rPr>
              <a:t> Chen</a:t>
            </a:r>
            <a:r>
              <a:rPr lang="en-US" altLang="zh-CN" sz="1400" b="1" dirty="0"/>
              <a:t>, </a:t>
            </a:r>
            <a:r>
              <a:rPr lang="en-US" altLang="zh-CN" sz="1400" b="1" dirty="0" err="1">
                <a:hlinkClick r:id="rId8"/>
              </a:rPr>
              <a:t>Qingying</a:t>
            </a:r>
            <a:r>
              <a:rPr lang="en-US" altLang="zh-CN" sz="1400" b="1" dirty="0">
                <a:hlinkClick r:id="rId8"/>
              </a:rPr>
              <a:t> Xiao</a:t>
            </a:r>
            <a:r>
              <a:rPr lang="en-US" altLang="zh-CN" sz="1400" b="1" dirty="0"/>
              <a:t>, </a:t>
            </a:r>
            <a:r>
              <a:rPr lang="en-US" altLang="zh-CN" sz="1400" b="1" dirty="0">
                <a:hlinkClick r:id="rId9"/>
              </a:rPr>
              <a:t>Feng Jiang</a:t>
            </a:r>
            <a:r>
              <a:rPr lang="en-US" altLang="zh-CN" sz="1400" b="1" dirty="0"/>
              <a:t>, </a:t>
            </a:r>
            <a:r>
              <a:rPr lang="en-US" altLang="zh-CN" sz="1400" b="1" dirty="0" err="1">
                <a:hlinkClick r:id="rId10"/>
              </a:rPr>
              <a:t>Jianquan</a:t>
            </a:r>
            <a:r>
              <a:rPr lang="en-US" altLang="zh-CN" sz="1400" b="1" dirty="0">
                <a:hlinkClick r:id="rId10"/>
              </a:rPr>
              <a:t> Li</a:t>
            </a:r>
            <a:r>
              <a:rPr lang="en-US" altLang="zh-CN" sz="1400" b="1" dirty="0"/>
              <a:t>, </a:t>
            </a:r>
            <a:r>
              <a:rPr lang="en-US" altLang="zh-CN" sz="1400" b="1" dirty="0">
                <a:hlinkClick r:id="rId11"/>
              </a:rPr>
              <a:t>Xiang Wan</a:t>
            </a:r>
            <a:r>
              <a:rPr lang="en-US" altLang="zh-CN" sz="1400" b="1" dirty="0"/>
              <a:t>, </a:t>
            </a:r>
            <a:r>
              <a:rPr lang="en-US" altLang="zh-CN" sz="1400" b="1" dirty="0">
                <a:hlinkClick r:id="rId12"/>
              </a:rPr>
              <a:t>Benyou Wang</a:t>
            </a:r>
            <a:r>
              <a:rPr lang="zh-CN" altLang="en-US" sz="1400" b="1" dirty="0"/>
              <a:t>*</a:t>
            </a:r>
            <a:r>
              <a:rPr lang="en-US" altLang="zh-CN" sz="1400" b="1" dirty="0"/>
              <a:t>, </a:t>
            </a:r>
            <a:r>
              <a:rPr lang="en-US" altLang="zh-CN" sz="1400" b="1" dirty="0">
                <a:hlinkClick r:id="rId13"/>
              </a:rPr>
              <a:t>Haizhou Li </a:t>
            </a:r>
            <a:r>
              <a:rPr lang="en-US" altLang="zh-CN" sz="1400" b="1" dirty="0"/>
              <a:t>.</a:t>
            </a:r>
            <a:r>
              <a:rPr lang="en-US" altLang="zh-CN" sz="1400" b="1" i="0" dirty="0">
                <a:solidFill>
                  <a:srgbClr val="000000"/>
                </a:solidFill>
                <a:effectLst/>
                <a:latin typeface="Lucida Grande" panose="020B0600040502020204"/>
              </a:rPr>
              <a:t>CMB: A Comprehensive Medical Benchmark in Chinese. NAACL 2024</a:t>
            </a:r>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256" y="2234316"/>
            <a:ext cx="5147913" cy="2793143"/>
          </a:xfrm>
          <a:prstGeom prst="rect">
            <a:avLst/>
          </a:prstGeom>
        </p:spPr>
      </p:pic>
      <p:pic>
        <p:nvPicPr>
          <p:cNvPr id="5" name="Picture 4">
            <a:extLst>
              <a:ext uri="{FF2B5EF4-FFF2-40B4-BE49-F238E27FC236}">
                <a16:creationId xmlns:a16="http://schemas.microsoft.com/office/drawing/2014/main" id="{DDA39FA3-BEC5-4866-86DE-16B0729D434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73368" y="1717482"/>
            <a:ext cx="4810362" cy="345228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605" y="1844824"/>
            <a:ext cx="8189033" cy="730251"/>
          </a:xfrm>
        </p:spPr>
        <p:txBody>
          <a:bodyPr>
            <a:normAutofit/>
          </a:bodyPr>
          <a:lstStyle/>
          <a:p>
            <a:r>
              <a:rPr lang="en-US" altLang="zh-CN" sz="4350" dirty="0">
                <a:latin typeface="华文中宋" panose="02010600040101010101" pitchFamily="2" charset="-122"/>
                <a:ea typeface="华文中宋" panose="02010600040101010101" pitchFamily="2" charset="-122"/>
              </a:rPr>
              <a:t>Thanks </a:t>
            </a:r>
            <a:endParaRPr lang="zh-CN" altLang="en-US" sz="4350" dirty="0">
              <a:latin typeface="华文中宋" panose="02010600040101010101" pitchFamily="2" charset="-122"/>
              <a:ea typeface="华文中宋" panose="02010600040101010101" pitchFamily="2" charset="-122"/>
            </a:endParaRPr>
          </a:p>
        </p:txBody>
      </p:sp>
      <p:sp>
        <p:nvSpPr>
          <p:cNvPr id="8" name="文本占位符 7"/>
          <p:cNvSpPr>
            <a:spLocks noGrp="1"/>
          </p:cNvSpPr>
          <p:nvPr>
            <p:ph type="body" idx="1"/>
          </p:nvPr>
        </p:nvSpPr>
        <p:spPr>
          <a:xfrm>
            <a:off x="500331" y="3702125"/>
            <a:ext cx="11412747" cy="453583"/>
          </a:xfrm>
        </p:spPr>
        <p:txBody>
          <a:bodyPr>
            <a:noAutofit/>
          </a:bodyPr>
          <a:lstStyle/>
          <a:p>
            <a:r>
              <a:rPr lang="en-US" altLang="zh-CN" sz="3200" dirty="0">
                <a:solidFill>
                  <a:srgbClr val="882E73"/>
                </a:solidFill>
                <a:latin typeface="华文中宋" panose="02010600040101010101" pitchFamily="2" charset="-122"/>
                <a:ea typeface="华文中宋" panose="02010600040101010101" pitchFamily="2" charset="-122"/>
                <a:hlinkClick r:id="rId3"/>
              </a:rPr>
              <a:t>wangbenyou@cuhk.edu.cn</a:t>
            </a:r>
            <a:r>
              <a:rPr lang="zh-CN" altLang="en-US" sz="3200" dirty="0">
                <a:solidFill>
                  <a:srgbClr val="882E73"/>
                </a:solidFill>
                <a:latin typeface="华文中宋" panose="02010600040101010101" pitchFamily="2" charset="-122"/>
                <a:ea typeface="华文中宋" panose="02010600040101010101" pitchFamily="2" charset="-122"/>
              </a:rPr>
              <a:t> </a:t>
            </a:r>
            <a:endParaRPr lang="en-US" altLang="zh-CN" sz="3200" dirty="0">
              <a:solidFill>
                <a:srgbClr val="882E73"/>
              </a:solidFill>
              <a:latin typeface="华文中宋" panose="02010600040101010101" pitchFamily="2" charset="-122"/>
              <a:ea typeface="华文中宋" panose="02010600040101010101" pitchFamily="2" charset="-122"/>
            </a:endParaRPr>
          </a:p>
          <a:p>
            <a:endParaRPr lang="en-US" altLang="zh-CN" sz="4400" dirty="0">
              <a:solidFill>
                <a:srgbClr val="882E73"/>
              </a:solidFill>
              <a:latin typeface="华文中宋" panose="02010600040101010101" pitchFamily="2" charset="-122"/>
              <a:ea typeface="华文中宋" panose="02010600040101010101" pitchFamily="2" charset="-122"/>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7050" y="353293"/>
            <a:ext cx="1846467" cy="245107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The largest medical QA dataset:</a:t>
            </a:r>
            <a:r>
              <a:rPr lang="zh-CN" altLang="en-US" dirty="0"/>
              <a:t> </a:t>
            </a:r>
            <a:r>
              <a:rPr lang="en-US" altLang="zh-CN" dirty="0"/>
              <a:t>Huatuo-26M</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6</a:t>
            </a:fld>
            <a:endParaRPr lang="zh-CN" altLang="en-US" strike="noStrike" noProof="1">
              <a:latin typeface="Arial" panose="020B060402020209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090" y="1273175"/>
            <a:ext cx="9482455" cy="4555490"/>
          </a:xfrm>
          <a:prstGeom prst="rect">
            <a:avLst/>
          </a:prstGeom>
        </p:spPr>
      </p:pic>
      <p:sp>
        <p:nvSpPr>
          <p:cNvPr id="6" name="Text Box 5"/>
          <p:cNvSpPr txBox="1"/>
          <p:nvPr/>
        </p:nvSpPr>
        <p:spPr>
          <a:xfrm>
            <a:off x="159385" y="6119495"/>
            <a:ext cx="12295505" cy="645160"/>
          </a:xfrm>
          <a:prstGeom prst="rect">
            <a:avLst/>
          </a:prstGeom>
          <a:noFill/>
        </p:spPr>
        <p:txBody>
          <a:bodyPr wrap="square" rtlCol="0" anchor="t">
            <a:spAutoFit/>
          </a:bodyPr>
          <a:lstStyle/>
          <a:p>
            <a:r>
              <a:rPr lang="en-US" altLang="en-US"/>
              <a:t>Jianquan Li, Xidong Wang, Xiangbo Wu, Zhiyi Zhang, Xiaolong Xu, Jie Fu, Prayag Tiwari, Xiang Wan, Benyou Wang. Huatuo-26M, a Large-scale Chinese Medical QA Dataset. https://arxiv.org/abs/2305.01526</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What is Generalist Medical AI (GMAI)</a:t>
            </a:r>
            <a:endParaRPr lang="zh-CN" altLang="en-US" dirty="0"/>
          </a:p>
        </p:txBody>
      </p:sp>
      <p:sp>
        <p:nvSpPr>
          <p:cNvPr id="3" name="Content Placeholder 2"/>
          <p:cNvSpPr>
            <a:spLocks noGrp="1"/>
          </p:cNvSpPr>
          <p:nvPr>
            <p:ph idx="1"/>
          </p:nvPr>
        </p:nvSpPr>
        <p:spPr/>
        <p:txBody>
          <a:bodyPr/>
          <a:lstStyle/>
          <a:p>
            <a:r>
              <a:rPr lang="en-US" altLang="zh-CN" dirty="0"/>
              <a:t>Similarly to </a:t>
            </a:r>
            <a:r>
              <a:rPr lang="en-US" altLang="zh-CN" b="1" dirty="0"/>
              <a:t>A</a:t>
            </a:r>
            <a:r>
              <a:rPr lang="en-US" altLang="zh-CN" dirty="0"/>
              <a:t>rtificial </a:t>
            </a:r>
            <a:r>
              <a:rPr lang="en-US" altLang="zh-CN" b="1" dirty="0"/>
              <a:t>G</a:t>
            </a:r>
            <a:r>
              <a:rPr lang="en-US" altLang="zh-CN" dirty="0"/>
              <a:t>eneral </a:t>
            </a:r>
            <a:r>
              <a:rPr lang="en-US" altLang="zh-CN" b="1" dirty="0"/>
              <a:t>I</a:t>
            </a:r>
            <a:r>
              <a:rPr lang="en-US" altLang="zh-CN" dirty="0"/>
              <a:t>ntelligence (AGI)</a:t>
            </a:r>
          </a:p>
          <a:p>
            <a:r>
              <a:rPr lang="en-US" altLang="zh-CN" dirty="0"/>
              <a:t>GMAI: one model for every medical applications with little adaptions.</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pPr marL="0" indent="0">
              <a:buNone/>
            </a:pPr>
            <a:endParaRPr lang="en-US" altLang="zh-CN" dirty="0"/>
          </a:p>
          <a:p>
            <a:r>
              <a:rPr lang="en-US" altLang="zh-CN" dirty="0"/>
              <a:t>Why</a:t>
            </a:r>
            <a:r>
              <a:rPr lang="zh-CN" altLang="en-US" dirty="0"/>
              <a:t>？</a:t>
            </a:r>
            <a:endParaRPr lang="en-US" altLang="zh-CN" dirty="0"/>
          </a:p>
          <a:p>
            <a:pPr lvl="1"/>
            <a:r>
              <a:rPr lang="en-US" altLang="zh-CN" dirty="0"/>
              <a:t>mutual  benefits between tasks </a:t>
            </a:r>
            <a:r>
              <a:rPr lang="zh-CN" altLang="en-US" dirty="0"/>
              <a:t>（</a:t>
            </a:r>
            <a:r>
              <a:rPr lang="en-US" altLang="zh-CN" dirty="0"/>
              <a:t>specially in scenarios with limited data</a:t>
            </a:r>
            <a:r>
              <a:rPr lang="zh-CN" altLang="en-US" dirty="0"/>
              <a:t>）</a:t>
            </a:r>
            <a:endParaRPr lang="en-US" altLang="zh-CN" dirty="0"/>
          </a:p>
          <a:p>
            <a:pPr lvl="1"/>
            <a:r>
              <a:rPr lang="en-US" altLang="zh-CN" dirty="0"/>
              <a:t>deployment efficiency </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7</a:t>
            </a:fld>
            <a:endParaRPr lang="zh-CN" altLang="en-US" strike="noStrike" noProof="1">
              <a:latin typeface="Arial" panose="020B0604020202090204" pitchFamily="34" charset="0"/>
            </a:endParaRPr>
          </a:p>
        </p:txBody>
      </p:sp>
      <p:sp>
        <p:nvSpPr>
          <p:cNvPr id="5" name="AutoShape 2" descr="Gener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6" name="Picture 5"/>
          <p:cNvPicPr>
            <a:picLocks noChangeAspect="1"/>
          </p:cNvPicPr>
          <p:nvPr/>
        </p:nvPicPr>
        <p:blipFill>
          <a:blip r:embed="rId3"/>
          <a:stretch>
            <a:fillRect/>
          </a:stretch>
        </p:blipFill>
        <p:spPr>
          <a:xfrm>
            <a:off x="3678184" y="2247221"/>
            <a:ext cx="4789714" cy="3193142"/>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17" y="274638"/>
            <a:ext cx="9576426" cy="704180"/>
          </a:xfrm>
        </p:spPr>
        <p:txBody>
          <a:bodyPr/>
          <a:lstStyle/>
          <a:p>
            <a:r>
              <a:rPr lang="en-US" altLang="zh-CN" dirty="0"/>
              <a:t>Why Generalist Medical AI is language–centric ?</a:t>
            </a:r>
            <a:endParaRPr lang="zh-CN" altLang="en-US" dirty="0"/>
          </a:p>
        </p:txBody>
      </p:sp>
      <p:sp>
        <p:nvSpPr>
          <p:cNvPr id="3" name="Content Placeholder 2"/>
          <p:cNvSpPr>
            <a:spLocks noGrp="1"/>
          </p:cNvSpPr>
          <p:nvPr>
            <p:ph idx="1"/>
          </p:nvPr>
        </p:nvSpPr>
        <p:spPr>
          <a:xfrm>
            <a:off x="561055" y="1095840"/>
            <a:ext cx="11018848" cy="4785395"/>
          </a:xfrm>
        </p:spPr>
        <p:txBody>
          <a:bodyPr/>
          <a:lstStyle/>
          <a:p>
            <a:r>
              <a:rPr lang="en-US" altLang="zh-CN" dirty="0"/>
              <a:t>Language has massive </a:t>
            </a:r>
            <a:r>
              <a:rPr lang="en-US" altLang="zh-CN" b="1" dirty="0"/>
              <a:t>knowledge</a:t>
            </a:r>
          </a:p>
          <a:p>
            <a:pPr lvl="1"/>
            <a:r>
              <a:rPr lang="en-US" altLang="zh-CN" dirty="0"/>
              <a:t>“</a:t>
            </a:r>
            <a:r>
              <a:rPr lang="en-US" altLang="zh-CN" i="1" dirty="0"/>
              <a:t>The sun rises in the east</a:t>
            </a:r>
            <a:r>
              <a:rPr lang="en-US" altLang="zh-CN" dirty="0"/>
              <a:t>”</a:t>
            </a:r>
          </a:p>
          <a:p>
            <a:r>
              <a:rPr lang="en-US" altLang="zh-CN" dirty="0"/>
              <a:t>Language is a great tool for </a:t>
            </a:r>
            <a:r>
              <a:rPr lang="en-US" altLang="zh-CN" b="1" dirty="0"/>
              <a:t>communication</a:t>
            </a:r>
          </a:p>
          <a:p>
            <a:pPr lvl="1"/>
            <a:r>
              <a:rPr lang="en-US" altLang="zh-CN" dirty="0"/>
              <a:t>The interface between Humans and Machines</a:t>
            </a:r>
          </a:p>
          <a:p>
            <a:r>
              <a:rPr lang="en-US" altLang="zh-CN" dirty="0"/>
              <a:t>Language can </a:t>
            </a:r>
            <a:r>
              <a:rPr lang="en-US" altLang="zh-CN" b="1" dirty="0"/>
              <a:t>reason and plan</a:t>
            </a:r>
          </a:p>
          <a:p>
            <a:pPr lvl="1"/>
            <a:r>
              <a:rPr lang="en-US" altLang="zh-CN" dirty="0"/>
              <a:t>Language is the Medium of thought (</a:t>
            </a:r>
            <a:r>
              <a:rPr lang="zh-CN" altLang="en-US" dirty="0"/>
              <a:t>思考的介质</a:t>
            </a:r>
            <a:r>
              <a:rPr lang="en-US" altLang="zh-CN" dirty="0"/>
              <a:t>)</a:t>
            </a:r>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8</a:t>
            </a:fld>
            <a:endParaRPr lang="zh-CN" altLang="en-US" strike="noStrike" noProof="1">
              <a:latin typeface="Arial" panose="020B0604020202090204" pitchFamily="34" charset="0"/>
            </a:endParaRPr>
          </a:p>
        </p:txBody>
      </p:sp>
      <p:sp>
        <p:nvSpPr>
          <p:cNvPr id="5" name="Rectangle: Rounded Corners 4"/>
          <p:cNvSpPr/>
          <p:nvPr/>
        </p:nvSpPr>
        <p:spPr>
          <a:xfrm>
            <a:off x="3273878" y="4413104"/>
            <a:ext cx="3290207" cy="7756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LLMs</a:t>
            </a:r>
            <a:endParaRPr lang="zh-CN" altLang="en-US" dirty="0"/>
          </a:p>
        </p:txBody>
      </p:sp>
      <p:sp>
        <p:nvSpPr>
          <p:cNvPr id="6" name="TextBox 5"/>
          <p:cNvSpPr txBox="1"/>
          <p:nvPr/>
        </p:nvSpPr>
        <p:spPr>
          <a:xfrm>
            <a:off x="2694305" y="5393055"/>
            <a:ext cx="2691765" cy="368300"/>
          </a:xfrm>
          <a:prstGeom prst="rect">
            <a:avLst/>
          </a:prstGeom>
          <a:noFill/>
        </p:spPr>
        <p:txBody>
          <a:bodyPr wrap="square" rtlCol="0">
            <a:spAutoFit/>
          </a:bodyPr>
          <a:lstStyle/>
          <a:p>
            <a:r>
              <a:rPr lang="en-US" altLang="zh-CN" dirty="0"/>
              <a:t>more (full) modality in </a:t>
            </a:r>
            <a:endParaRPr lang="zh-CN" altLang="en-US" dirty="0"/>
          </a:p>
        </p:txBody>
      </p:sp>
      <p:sp>
        <p:nvSpPr>
          <p:cNvPr id="7" name="TextBox 6"/>
          <p:cNvSpPr txBox="1"/>
          <p:nvPr/>
        </p:nvSpPr>
        <p:spPr>
          <a:xfrm>
            <a:off x="2694305" y="3839845"/>
            <a:ext cx="2691765" cy="368300"/>
          </a:xfrm>
          <a:prstGeom prst="rect">
            <a:avLst/>
          </a:prstGeom>
          <a:noFill/>
        </p:spPr>
        <p:txBody>
          <a:bodyPr wrap="square" rtlCol="0">
            <a:spAutoFit/>
          </a:bodyPr>
          <a:lstStyle/>
          <a:p>
            <a:r>
              <a:rPr lang="en-US" altLang="zh-CN" dirty="0"/>
              <a:t>more (full) modality out </a:t>
            </a:r>
            <a:endParaRPr lang="zh-CN" altLang="en-US" dirty="0"/>
          </a:p>
        </p:txBody>
      </p:sp>
      <p:sp>
        <p:nvSpPr>
          <p:cNvPr id="8" name="TextBox 7"/>
          <p:cNvSpPr txBox="1"/>
          <p:nvPr/>
        </p:nvSpPr>
        <p:spPr>
          <a:xfrm>
            <a:off x="7010400" y="4477741"/>
            <a:ext cx="2155372" cy="646331"/>
          </a:xfrm>
          <a:prstGeom prst="rect">
            <a:avLst/>
          </a:prstGeom>
          <a:noFill/>
        </p:spPr>
        <p:txBody>
          <a:bodyPr wrap="square" rtlCol="0">
            <a:spAutoFit/>
          </a:bodyPr>
          <a:lstStyle/>
          <a:p>
            <a:r>
              <a:rPr lang="en-US" altLang="zh-CN" dirty="0"/>
              <a:t>Longer context</a:t>
            </a:r>
          </a:p>
          <a:p>
            <a:r>
              <a:rPr lang="en-US" altLang="zh-CN" dirty="0"/>
              <a:t>Better reasoning</a:t>
            </a:r>
            <a:endParaRPr lang="zh-CN" altLang="en-US"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17" y="274638"/>
            <a:ext cx="10662276" cy="704180"/>
          </a:xfrm>
        </p:spPr>
        <p:txBody>
          <a:bodyPr/>
          <a:lstStyle/>
          <a:p>
            <a:r>
              <a:rPr lang="en-US" altLang="zh-CN" dirty="0"/>
              <a:t>Generalist Medical AI:  Top-down or bottom-up?</a:t>
            </a:r>
            <a:endParaRPr lang="zh-CN" altLang="en-US" dirty="0"/>
          </a:p>
        </p:txBody>
      </p:sp>
      <p:sp>
        <p:nvSpPr>
          <p:cNvPr id="3" name="Content Placeholder 2"/>
          <p:cNvSpPr>
            <a:spLocks noGrp="1"/>
          </p:cNvSpPr>
          <p:nvPr>
            <p:ph idx="1"/>
          </p:nvPr>
        </p:nvSpPr>
        <p:spPr>
          <a:xfrm>
            <a:off x="563617" y="1340768"/>
            <a:ext cx="11018848" cy="4785395"/>
          </a:xfrm>
        </p:spPr>
        <p:txBody>
          <a:bodyPr/>
          <a:lstStyle/>
          <a:p>
            <a:r>
              <a:rPr lang="en-US" altLang="zh-CN" dirty="0"/>
              <a:t>GMAI is the final goal</a:t>
            </a:r>
          </a:p>
          <a:p>
            <a:r>
              <a:rPr lang="en-US" altLang="zh-CN" dirty="0"/>
              <a:t>The road towards this goal might involves different specialized Multi-modal LLMs</a:t>
            </a:r>
            <a:endParaRPr lang="zh-CN" altLang="en-US" dirty="0"/>
          </a:p>
        </p:txBody>
      </p:sp>
      <p:sp>
        <p:nvSpPr>
          <p:cNvPr id="4" name="Slide Number Placeholder 3"/>
          <p:cNvSpPr>
            <a:spLocks noGrp="1"/>
          </p:cNvSpPr>
          <p:nvPr>
            <p:ph type="sldNum" sz="quarter" idx="4"/>
          </p:nvPr>
        </p:nvSpPr>
        <p:spPr/>
        <p:txBody>
          <a:bodyPr/>
          <a:lstStyle/>
          <a:p>
            <a:pPr lvl="0" eaLnBrk="1" fontAlgn="base" hangingPunct="1"/>
            <a:fld id="{9A0DB2DC-4C9A-4742-B13C-FB6460FD3503}" type="slidenum">
              <a:rPr lang="zh-CN" altLang="en-US" strike="noStrike" noProof="1" smtClean="0">
                <a:latin typeface="Calibri" panose="020F0502020204030204" charset="0"/>
                <a:ea typeface="宋体" pitchFamily="2" charset="-122"/>
                <a:cs typeface="+mn-cs"/>
              </a:rPr>
              <a:t>9</a:t>
            </a:fld>
            <a:endParaRPr lang="zh-CN" altLang="en-US" strike="noStrike" noProof="1">
              <a:latin typeface="Arial" panose="020B0604020202090204" pitchFamily="34" charset="0"/>
            </a:endParaRPr>
          </a:p>
        </p:txBody>
      </p:sp>
      <p:sp>
        <p:nvSpPr>
          <p:cNvPr id="5" name="Isosceles Triangle 4"/>
          <p:cNvSpPr/>
          <p:nvPr/>
        </p:nvSpPr>
        <p:spPr>
          <a:xfrm>
            <a:off x="1841012" y="3076776"/>
            <a:ext cx="1439701" cy="2155372"/>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Isosceles Triangle 5"/>
          <p:cNvSpPr/>
          <p:nvPr/>
        </p:nvSpPr>
        <p:spPr>
          <a:xfrm>
            <a:off x="7615497" y="2976852"/>
            <a:ext cx="1487001" cy="2226184"/>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882477" y="2607520"/>
            <a:ext cx="3393621" cy="369332"/>
          </a:xfrm>
          <a:prstGeom prst="rect">
            <a:avLst/>
          </a:prstGeom>
        </p:spPr>
        <p:txBody>
          <a:bodyPr wrap="none">
            <a:spAutoFit/>
          </a:bodyPr>
          <a:lstStyle/>
          <a:p>
            <a:pPr algn="ctr"/>
            <a:r>
              <a:rPr lang="en-US" altLang="zh-CN" dirty="0"/>
              <a:t>Open AI develop one model for all</a:t>
            </a:r>
            <a:endParaRPr lang="zh-CN" altLang="en-US" dirty="0"/>
          </a:p>
        </p:txBody>
      </p:sp>
      <p:sp>
        <p:nvSpPr>
          <p:cNvPr id="8" name="Rectangle 7"/>
          <p:cNvSpPr/>
          <p:nvPr/>
        </p:nvSpPr>
        <p:spPr>
          <a:xfrm>
            <a:off x="6488952" y="5479934"/>
            <a:ext cx="4490974" cy="369332"/>
          </a:xfrm>
          <a:prstGeom prst="rect">
            <a:avLst/>
          </a:prstGeom>
        </p:spPr>
        <p:txBody>
          <a:bodyPr wrap="none">
            <a:spAutoFit/>
          </a:bodyPr>
          <a:lstStyle/>
          <a:p>
            <a:pPr algn="ctr"/>
            <a:r>
              <a:rPr lang="en-US" altLang="zh-CN" dirty="0"/>
              <a:t>Different specialized models and merge them</a:t>
            </a:r>
            <a:endParaRPr lang="zh-CN" altLang="en-US" dirty="0"/>
          </a:p>
        </p:txBody>
      </p:sp>
      <p:cxnSp>
        <p:nvCxnSpPr>
          <p:cNvPr id="10" name="Straight Arrow Connector 9"/>
          <p:cNvCxnSpPr/>
          <p:nvPr/>
        </p:nvCxnSpPr>
        <p:spPr>
          <a:xfrm>
            <a:off x="1208314" y="3216729"/>
            <a:ext cx="0" cy="17716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9631136" y="3566432"/>
            <a:ext cx="0" cy="142194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425679" y="3733465"/>
            <a:ext cx="1793421"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103939" y="3271902"/>
            <a:ext cx="2385013" cy="369332"/>
          </a:xfrm>
          <a:prstGeom prst="rect">
            <a:avLst/>
          </a:prstGeom>
        </p:spPr>
        <p:txBody>
          <a:bodyPr wrap="none">
            <a:spAutoFit/>
          </a:bodyPr>
          <a:lstStyle/>
          <a:p>
            <a:pPr algn="ctr"/>
            <a:r>
              <a:rPr lang="en-US" altLang="zh-CN" dirty="0"/>
              <a:t>Better model backbone</a:t>
            </a:r>
            <a:endParaRPr lang="zh-CN" altLang="en-US" dirty="0"/>
          </a:p>
        </p:txBody>
      </p:sp>
      <p:cxnSp>
        <p:nvCxnSpPr>
          <p:cNvPr id="18" name="Straight Arrow Connector 17"/>
          <p:cNvCxnSpPr/>
          <p:nvPr/>
        </p:nvCxnSpPr>
        <p:spPr>
          <a:xfrm flipH="1">
            <a:off x="4425679" y="4449201"/>
            <a:ext cx="1793421"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765119" y="4571425"/>
            <a:ext cx="3185872" cy="369332"/>
          </a:xfrm>
          <a:prstGeom prst="rect">
            <a:avLst/>
          </a:prstGeom>
        </p:spPr>
        <p:txBody>
          <a:bodyPr wrap="none">
            <a:spAutoFit/>
          </a:bodyPr>
          <a:lstStyle/>
          <a:p>
            <a:pPr algn="ctr"/>
            <a:r>
              <a:rPr lang="en-US" altLang="zh-CN" dirty="0"/>
              <a:t>Better insights/data/benchmark</a:t>
            </a:r>
            <a:endParaRPr lang="zh-CN" altLang="en-US" dirty="0"/>
          </a:p>
        </p:txBody>
      </p:sp>
      <p:sp>
        <p:nvSpPr>
          <p:cNvPr id="23" name="Isosceles Triangle 22"/>
          <p:cNvSpPr/>
          <p:nvPr/>
        </p:nvSpPr>
        <p:spPr>
          <a:xfrm>
            <a:off x="7821965" y="4316238"/>
            <a:ext cx="504177" cy="754802"/>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Isosceles Triangle 23"/>
          <p:cNvSpPr/>
          <p:nvPr/>
        </p:nvSpPr>
        <p:spPr>
          <a:xfrm>
            <a:off x="8431482" y="4297044"/>
            <a:ext cx="516998" cy="77399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Isosceles Triangle 24"/>
          <p:cNvSpPr/>
          <p:nvPr/>
        </p:nvSpPr>
        <p:spPr>
          <a:xfrm>
            <a:off x="8106907" y="3399660"/>
            <a:ext cx="504177" cy="754802"/>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mUzMzYzYzM1ZWUyNTJkMDVlNmQ0Y2RhZThjYzM0OGMifQ=="/>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621,&quot;width&quot;:5558}"/>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08,&quot;width&quot;:5669}"/>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17563</TotalTime>
  <Words>5273</Words>
  <Application>Microsoft Office PowerPoint</Application>
  <PresentationFormat>Widescreen</PresentationFormat>
  <Paragraphs>395</Paragraphs>
  <Slides>50</Slides>
  <Notes>40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50</vt:i4>
      </vt:variant>
    </vt:vector>
  </HeadingPairs>
  <TitlesOfParts>
    <vt:vector size="66" baseType="lpstr">
      <vt:lpstr>Lora</vt:lpstr>
      <vt:lpstr>Lucida Grande</vt:lpstr>
      <vt:lpstr>华文中宋</vt:lpstr>
      <vt:lpstr>华文楷体</vt:lpstr>
      <vt:lpstr>宋体</vt:lpstr>
      <vt:lpstr>微软雅黑</vt:lpstr>
      <vt:lpstr>楷体</vt:lpstr>
      <vt:lpstr>等线</vt:lpstr>
      <vt:lpstr>Arial</vt:lpstr>
      <vt:lpstr>Calibri</vt:lpstr>
      <vt:lpstr>Courier New</vt:lpstr>
      <vt:lpstr>Palatino Linotype</vt:lpstr>
      <vt:lpstr>Times New Roman</vt:lpstr>
      <vt:lpstr>Wingdings</vt:lpstr>
      <vt:lpstr>3_Office 主题</vt:lpstr>
      <vt:lpstr>Office Theme</vt:lpstr>
      <vt:lpstr>PowerPoint Presentation</vt:lpstr>
      <vt:lpstr>About me</vt:lpstr>
      <vt:lpstr>Timeline</vt:lpstr>
      <vt:lpstr>首个通过国家药剂师考试. (2023）</vt:lpstr>
      <vt:lpstr>Medical benchmark</vt:lpstr>
      <vt:lpstr>The largest medical QA dataset: Huatuo-26M</vt:lpstr>
      <vt:lpstr>What is Generalist Medical AI (GMAI)</vt:lpstr>
      <vt:lpstr>Why Generalist Medical AI is language–centric ?</vt:lpstr>
      <vt:lpstr>Generalist Medical AI:  Top-down or bottom-up?</vt:lpstr>
      <vt:lpstr>Roadmap to Generalist Medical AI (GMAI)</vt:lpstr>
      <vt:lpstr>I) HuatuoGPT-Vision: Injecting Multimodal Medical knowledge</vt:lpstr>
      <vt:lpstr>PowerPoint Presentation</vt:lpstr>
      <vt:lpstr>I) + Speech </vt:lpstr>
      <vt:lpstr>I) + Speech </vt:lpstr>
      <vt:lpstr>I) + EEG </vt:lpstr>
      <vt:lpstr>I) + 望闻问切  - ShizhenGPT (时珍GPT)</vt:lpstr>
      <vt:lpstr>II) Longer Input in medical imaging</vt:lpstr>
      <vt:lpstr>II）Our Long-context multimodal LLMs: LongLLaVA</vt:lpstr>
      <vt:lpstr>III）Math reasoning to Medical reasoning</vt:lpstr>
      <vt:lpstr>PowerPoint Presentation</vt:lpstr>
      <vt:lpstr>GMAI-Reasoning</vt:lpstr>
      <vt:lpstr>HuatuoGPT-o1</vt:lpstr>
      <vt:lpstr>IV) Multi-modal Generation </vt:lpstr>
      <vt:lpstr>Medical Video Generation： MedGen</vt:lpstr>
      <vt:lpstr>Micro World Simulation (MicroVerse)</vt:lpstr>
      <vt:lpstr>PowerPoint Presentation</vt:lpstr>
      <vt:lpstr>V) Multi-lingual support</vt:lpstr>
      <vt:lpstr>On the complementarity between languages</vt:lpstr>
      <vt:lpstr>V) Apollo, the first multilingual medical LLMs</vt:lpstr>
      <vt:lpstr>PowerPoint Presentation</vt:lpstr>
      <vt:lpstr>Roadmap to Generalist Medical AI (GMAI)</vt:lpstr>
      <vt:lpstr>Strategy I: Foundational medical LLMs (HuatuoGPT-III)</vt:lpstr>
      <vt:lpstr>Challenges: Decentralized Data: </vt:lpstr>
      <vt:lpstr>Strategy II: Specialied medical large language models</vt:lpstr>
      <vt:lpstr>各个击破</vt:lpstr>
      <vt:lpstr>通专融合：深耕专科</vt:lpstr>
      <vt:lpstr>Strategy III: Agentic Hospital</vt:lpstr>
      <vt:lpstr>真实HIS系统的好处</vt:lpstr>
      <vt:lpstr>Medical Skills</vt:lpstr>
      <vt:lpstr>PowerPoint Presentation</vt:lpstr>
      <vt:lpstr>OpenClaw 在港中深医院</vt:lpstr>
      <vt:lpstr>AI-native Up-to-Date</vt:lpstr>
      <vt:lpstr>Strategy IV: Benchmark Engineering   </vt:lpstr>
      <vt:lpstr>Evaluation 1：Doctors' Last Exam </vt:lpstr>
      <vt:lpstr>Evaluation 2：基于Agent路由的评估平台 </vt:lpstr>
      <vt:lpstr>Strategy V: Medical Education </vt:lpstr>
      <vt:lpstr>医疗教育</vt:lpstr>
      <vt:lpstr>Strategy VI: Digital Twin for Healthcare</vt:lpstr>
      <vt:lpstr>将基于医疗教育构建医生社区，构建普惠、开放的医疗人工智能生态。</vt:lpstr>
      <vt:lpstr>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Prof. WANG Benyou (SDS)</dc:creator>
  <cp:lastModifiedBy>Prof. WANG Benyou (SDS)</cp:lastModifiedBy>
  <cp:revision>310</cp:revision>
  <dcterms:created xsi:type="dcterms:W3CDTF">2025-12-04T20:49:37Z</dcterms:created>
  <dcterms:modified xsi:type="dcterms:W3CDTF">2026-06-12T16:40:34Z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1033-12.1.21861.21861</vt:lpwstr>
  </property>
  <property fmtid="{D5CDD505-2E9C-101B-9397-08002B2CF9AE}" pid="3" name="ICV">
    <vt:lpwstr>CBC28647202E36B2FFE031697FE33337_43</vt:lpwstr>
  </property>
</Properties>
</file>